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78" r:id="rId3"/>
    <p:sldId id="425" r:id="rId4"/>
    <p:sldId id="265" r:id="rId5"/>
    <p:sldId id="426" r:id="rId6"/>
    <p:sldId id="269" r:id="rId7"/>
    <p:sldId id="427" r:id="rId8"/>
    <p:sldId id="428" r:id="rId9"/>
    <p:sldId id="429" r:id="rId10"/>
    <p:sldId id="430" r:id="rId11"/>
    <p:sldId id="270" r:id="rId12"/>
    <p:sldId id="431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1" autoAdjust="0"/>
    <p:restoredTop sz="94688"/>
  </p:normalViewPr>
  <p:slideViewPr>
    <p:cSldViewPr snapToGrid="0" snapToObjects="1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C1C607-FAFD-422A-B959-B9180136D960}" type="datetimeFigureOut">
              <a:rPr lang="nl-NL" smtClean="0"/>
              <a:t>4-2-2022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AB25C8-F4A8-49F8-AFB8-35AC4BBCC2D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1473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AB25C8-F4A8-49F8-AFB8-35AC4BBCC2D5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23908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6E306E-A1DD-7240-BA99-EC2D057FC9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dirty="0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B8B98D1-A495-FC4E-86F8-938A575497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419BEC2-8808-2749-BDEA-585D4A75B3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4AD5BC0-6B4A-8F47-8D66-D3D865D6E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15CAE-40CC-6F4D-B64D-2E037F2AE3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6972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38BA8D-BCD4-D24A-84BF-1FCAE801C2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3C05E8B-4865-344F-85CF-0B5B83C942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570643B-A9E2-2343-83E8-7EF19154C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5E561B7-33D9-7B42-B636-939EC7DCF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15CAE-40CC-6F4D-B64D-2E037F2AE3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6572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3C07BB-CA41-A244-A7F1-50F0FDED9C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4174D5F-0D16-0E49-8EAA-ED403AF4C6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A5EE830-5298-B740-8965-2019DAC165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1384FCF-8FFB-344D-8BC1-F70A707FDF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97CF7EF-4D90-F34F-B374-EF0B1AA64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15CAE-40CC-6F4D-B64D-2E037F2AE3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2661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5AEEA7-7D6D-624B-9FF4-2C04F5F83C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40919E3-F8C7-7A4B-8F6D-DDC6995314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BE2A11B-F78A-4646-A17E-4F1DA9AD64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15CAE-40CC-6F4D-B64D-2E037F2AE3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631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A27C7227-B3D7-7847-841A-F65BF2FF5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8486736-804B-2743-8F73-A87636BE9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15CAE-40CC-6F4D-B64D-2E037F2AE3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6783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061952" y="1308576"/>
            <a:ext cx="10520448" cy="481758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200755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02F6BB78-6415-D247-8E07-523780F907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ADD2AAA-6E21-C845-B1CC-16B61F0033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BE0E81F-F758-7D44-806B-F450876B15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dirty="0"/>
              <a:t>Handletselcampagne Verbond PK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6679DDD-DB45-624E-8D96-B1E9FE3FD8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15CAE-40CC-6F4D-B64D-2E037F2AE340}" type="slidenum">
              <a:rPr lang="nl-NL" smtClean="0"/>
              <a:t>‹nr.›</a:t>
            </a:fld>
            <a:endParaRPr lang="nl-NL" dirty="0"/>
          </a:p>
        </p:txBody>
      </p:sp>
      <p:pic>
        <p:nvPicPr>
          <p:cNvPr id="10" name="Afbeelding 9" descr="Afbeelding met tekst, teken, illustratie&#10;&#10;Automatisch gegenereerde beschrijving">
            <a:extLst>
              <a:ext uri="{FF2B5EF4-FFF2-40B4-BE49-F238E27FC236}">
                <a16:creationId xmlns:a16="http://schemas.microsoft.com/office/drawing/2014/main" id="{538C8EF8-9825-6C48-B37B-AE652574E1DD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171" y="6243655"/>
            <a:ext cx="1455961" cy="477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876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56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 baseline="0">
          <a:solidFill>
            <a:srgbClr val="00B0F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B0F0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B0F0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B0F0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B0F0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B0F0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03A45A-EF0D-164C-8AB5-BBC3C75AE0F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b="1" dirty="0">
                <a:solidFill>
                  <a:srgbClr val="00B0F0"/>
                </a:solidFill>
                <a:latin typeface="+mn-lt"/>
              </a:rPr>
              <a:t>Handletselcampagne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484E8B9A-A5DB-43B8-9162-DDCC7D9664D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8564"/>
          <a:stretch/>
        </p:blipFill>
        <p:spPr>
          <a:xfrm>
            <a:off x="8131056" y="6041049"/>
            <a:ext cx="3671385" cy="681578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B27EF65F-BE17-401A-B669-22D4E15C7B9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66629" y="3237938"/>
            <a:ext cx="2681342" cy="2681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4302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534777-62DA-4DC1-BBB8-27359107DC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Zet hulpmiddelen effectief in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3C8303F-4154-4DEA-9185-462D7235E2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Life </a:t>
            </a:r>
            <a:r>
              <a:rPr lang="nl-NL" dirty="0" err="1"/>
              <a:t>size</a:t>
            </a:r>
            <a:r>
              <a:rPr lang="nl-NL" dirty="0"/>
              <a:t> posters </a:t>
            </a:r>
          </a:p>
          <a:p>
            <a:r>
              <a:rPr lang="nl-NL" dirty="0"/>
              <a:t>Posters </a:t>
            </a:r>
          </a:p>
          <a:p>
            <a:r>
              <a:rPr lang="nl-NL" dirty="0" err="1"/>
              <a:t>toolkits</a:t>
            </a:r>
            <a:endParaRPr lang="nl-NL" dirty="0"/>
          </a:p>
          <a:p>
            <a:r>
              <a:rPr lang="nl-NL" dirty="0"/>
              <a:t>Flyers </a:t>
            </a:r>
          </a:p>
          <a:p>
            <a:r>
              <a:rPr lang="nl-NL" dirty="0" err="1"/>
              <a:t>Narrow</a:t>
            </a:r>
            <a:r>
              <a:rPr lang="nl-NL" dirty="0"/>
              <a:t> casting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523A4981-01D7-4E95-B936-41ABDD1A47E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487" r="23392" b="52797"/>
          <a:stretch/>
        </p:blipFill>
        <p:spPr>
          <a:xfrm>
            <a:off x="4283893" y="1656375"/>
            <a:ext cx="5805362" cy="2110153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F585E266-9AC1-4805-AB00-79E023404C3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6431" r="47834" b="18852"/>
          <a:stretch/>
        </p:blipFill>
        <p:spPr>
          <a:xfrm>
            <a:off x="5210016" y="3916669"/>
            <a:ext cx="3953116" cy="2110153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118684B9-1DE3-4042-929F-12D8D1CFB1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4752"/>
          <a:stretch/>
        </p:blipFill>
        <p:spPr>
          <a:xfrm>
            <a:off x="9877173" y="877549"/>
            <a:ext cx="1913300" cy="6078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5312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ertitel 2">
            <a:extLst>
              <a:ext uri="{FF2B5EF4-FFF2-40B4-BE49-F238E27FC236}">
                <a16:creationId xmlns:a16="http://schemas.microsoft.com/office/drawing/2014/main" id="{105D5A6C-896C-9E44-9E2C-FC91FA3992AC}"/>
              </a:ext>
            </a:extLst>
          </p:cNvPr>
          <p:cNvSpPr txBox="1">
            <a:spLocks/>
          </p:cNvSpPr>
          <p:nvPr/>
        </p:nvSpPr>
        <p:spPr>
          <a:xfrm>
            <a:off x="0" y="-214258"/>
            <a:ext cx="1828800" cy="842838"/>
          </a:xfrm>
          <a:prstGeom prst="rect">
            <a:avLst/>
          </a:prstGeom>
          <a:solidFill>
            <a:srgbClr val="00B0F0"/>
          </a:solidFill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B0F0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00" indent="0">
              <a:lnSpc>
                <a:spcPct val="100000"/>
              </a:lnSpc>
              <a:buNone/>
            </a:pPr>
            <a:endParaRPr lang="nl-NL" sz="1600" dirty="0">
              <a:solidFill>
                <a:schemeClr val="bg1"/>
              </a:solidFill>
            </a:endParaRPr>
          </a:p>
          <a:p>
            <a:pPr marL="180000" indent="0">
              <a:lnSpc>
                <a:spcPct val="100000"/>
              </a:lnSpc>
              <a:buNone/>
            </a:pPr>
            <a:r>
              <a:rPr lang="nl-NL" sz="1600" dirty="0">
                <a:solidFill>
                  <a:schemeClr val="bg1"/>
                </a:solidFill>
              </a:rPr>
              <a:t>Wall of </a:t>
            </a:r>
            <a:r>
              <a:rPr lang="nl-NL" sz="1600" dirty="0" err="1">
                <a:solidFill>
                  <a:schemeClr val="bg1"/>
                </a:solidFill>
              </a:rPr>
              <a:t>fame</a:t>
            </a:r>
            <a:endParaRPr lang="nl-NL" sz="1600" dirty="0">
              <a:solidFill>
                <a:schemeClr val="bg1"/>
              </a:solidFill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2C0A5B73-E88E-8144-B262-4A9F1DF67CA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9419" y="554064"/>
            <a:ext cx="8127128" cy="5749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2835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75FC1E-5259-4C30-B8D7-4145570B2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5874" y="2562894"/>
            <a:ext cx="9877926" cy="1325563"/>
          </a:xfrm>
        </p:spPr>
        <p:txBody>
          <a:bodyPr/>
          <a:lstStyle/>
          <a:p>
            <a:r>
              <a:rPr lang="nl-NL" dirty="0"/>
              <a:t>Succes!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323271EA-7F0E-4EDD-AA9E-7D600404117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8553" y="441702"/>
            <a:ext cx="4719935" cy="5982345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8A28DC13-274E-43DD-8958-F2E825B2F7F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4016" y="1077131"/>
            <a:ext cx="3603356" cy="3603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806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FD10E0-4638-4487-A385-57D487BDE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E6415F5-CF90-4618-B0AA-F3AA670C98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Waarom een handletselcampagne</a:t>
            </a:r>
          </a:p>
          <a:p>
            <a:r>
              <a:rPr lang="nl-NL" dirty="0"/>
              <a:t>Enkele tips</a:t>
            </a:r>
          </a:p>
          <a:p>
            <a:r>
              <a:rPr lang="nl-NL" dirty="0"/>
              <a:t>Risico’s en maatregelen</a:t>
            </a:r>
          </a:p>
          <a:p>
            <a:r>
              <a:rPr lang="nl-NL" dirty="0"/>
              <a:t>Top 5 handletselrisico’s</a:t>
            </a:r>
          </a:p>
          <a:p>
            <a:r>
              <a:rPr lang="nl-NL" dirty="0"/>
              <a:t>Stappenplan 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D51073BD-6221-4BA9-963F-C04CC9CFED2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5735" y="1027906"/>
            <a:ext cx="5826265" cy="4369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1384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C895A8-4CED-412D-8D6A-349700098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Waarom een handletselcampagne?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05EDF2C-72B3-43CE-A7E4-BB31BF26B3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Handen zijn kwetsbaar</a:t>
            </a:r>
          </a:p>
          <a:p>
            <a:r>
              <a:rPr lang="nl-NL" dirty="0"/>
              <a:t>Ondanks alle aandacht voor veiligheid: nog (te) veel incidenten</a:t>
            </a:r>
          </a:p>
          <a:p>
            <a:r>
              <a:rPr lang="nl-NL" dirty="0"/>
              <a:t>Goede voorbeelden zijn beschikbaar</a:t>
            </a:r>
          </a:p>
          <a:p>
            <a:r>
              <a:rPr lang="nl-NL" dirty="0"/>
              <a:t>Gerichte aanpak op bedrijfsniveau is nodig</a:t>
            </a:r>
          </a:p>
          <a:p>
            <a:r>
              <a:rPr lang="nl-NL" dirty="0"/>
              <a:t>Campagne brengt aandacht op preventie</a:t>
            </a:r>
          </a:p>
          <a:p>
            <a:r>
              <a:rPr lang="nl-NL" dirty="0"/>
              <a:t>Maatregelen nodig op bedrijfsniveau (top 5 handletsels aanpakken)</a:t>
            </a:r>
          </a:p>
        </p:txBody>
      </p:sp>
    </p:spTree>
    <p:extLst>
      <p:ext uri="{BB962C8B-B14F-4D97-AF65-F5344CB8AC3E}">
        <p14:creationId xmlns:p14="http://schemas.microsoft.com/office/powerpoint/2010/main" val="2183743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ertitel 2">
            <a:extLst>
              <a:ext uri="{FF2B5EF4-FFF2-40B4-BE49-F238E27FC236}">
                <a16:creationId xmlns:a16="http://schemas.microsoft.com/office/drawing/2014/main" id="{6736C488-8ED6-6E48-9EB1-256D7640B31F}"/>
              </a:ext>
            </a:extLst>
          </p:cNvPr>
          <p:cNvSpPr txBox="1">
            <a:spLocks/>
          </p:cNvSpPr>
          <p:nvPr/>
        </p:nvSpPr>
        <p:spPr>
          <a:xfrm>
            <a:off x="0" y="-214258"/>
            <a:ext cx="1828800" cy="842838"/>
          </a:xfrm>
          <a:prstGeom prst="rect">
            <a:avLst/>
          </a:prstGeom>
          <a:solidFill>
            <a:srgbClr val="00B0F0"/>
          </a:solidFill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B0F0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00" indent="0">
              <a:lnSpc>
                <a:spcPct val="100000"/>
              </a:lnSpc>
              <a:buNone/>
            </a:pPr>
            <a:endParaRPr lang="nl-NL" sz="1600" dirty="0">
              <a:solidFill>
                <a:schemeClr val="bg1"/>
              </a:solidFill>
            </a:endParaRPr>
          </a:p>
          <a:p>
            <a:pPr marL="180000" indent="0">
              <a:lnSpc>
                <a:spcPct val="100000"/>
              </a:lnSpc>
              <a:buNone/>
            </a:pPr>
            <a:r>
              <a:rPr lang="nl-NL" sz="1600" dirty="0">
                <a:solidFill>
                  <a:schemeClr val="bg1"/>
                </a:solidFill>
              </a:rPr>
              <a:t>Life </a:t>
            </a:r>
            <a:r>
              <a:rPr lang="nl-NL" sz="1600" dirty="0" err="1">
                <a:solidFill>
                  <a:schemeClr val="bg1"/>
                </a:solidFill>
              </a:rPr>
              <a:t>size</a:t>
            </a:r>
            <a:r>
              <a:rPr lang="nl-NL" sz="1600" dirty="0">
                <a:solidFill>
                  <a:schemeClr val="bg1"/>
                </a:solidFill>
              </a:rPr>
              <a:t> posters</a:t>
            </a:r>
          </a:p>
        </p:txBody>
      </p:sp>
      <p:pic>
        <p:nvPicPr>
          <p:cNvPr id="7" name="Afbeelding 6" descr="Afbeelding met tekst, persoon, teken&#10;&#10;Automatisch gegenereerde beschrijving">
            <a:extLst>
              <a:ext uri="{FF2B5EF4-FFF2-40B4-BE49-F238E27FC236}">
                <a16:creationId xmlns:a16="http://schemas.microsoft.com/office/drawing/2014/main" id="{83CA5F4E-7E49-1C46-8E09-8607304D531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9661" y="170481"/>
            <a:ext cx="2675008" cy="6687519"/>
          </a:xfrm>
          <a:prstGeom prst="rect">
            <a:avLst/>
          </a:prstGeom>
        </p:spPr>
      </p:pic>
      <p:pic>
        <p:nvPicPr>
          <p:cNvPr id="10" name="Afbeelding 9" descr="Afbeelding met tekst, vloer, binnen, staand&#10;&#10;Automatisch gegenereerde beschrijving">
            <a:extLst>
              <a:ext uri="{FF2B5EF4-FFF2-40B4-BE49-F238E27FC236}">
                <a16:creationId xmlns:a16="http://schemas.microsoft.com/office/drawing/2014/main" id="{ED575D78-BA1B-8247-90E8-760033DB6C5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782" r="18462"/>
          <a:stretch/>
        </p:blipFill>
        <p:spPr>
          <a:xfrm>
            <a:off x="3285640" y="170479"/>
            <a:ext cx="3006672" cy="6687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4145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9EC5CA-4F71-453F-A8B9-E6635800A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Enkele tips vooraf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72C92A7-8A90-4948-96F8-0D7A28A913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nl-NL" dirty="0"/>
              <a:t>Neem de toolkit (gebruiksaanwijzing) door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Maak een planning (looptijd 4 – 6 maanden)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Gebruik de helpdesk van het VerbondPK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Zet de beschikbare materialen in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Ga samen handletsel te lijf</a:t>
            </a:r>
          </a:p>
          <a:p>
            <a:pPr marL="514350" indent="-514350">
              <a:buFont typeface="+mj-lt"/>
              <a:buAutoNum type="arabicPeriod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630499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ertitel 2">
            <a:extLst>
              <a:ext uri="{FF2B5EF4-FFF2-40B4-BE49-F238E27FC236}">
                <a16:creationId xmlns:a16="http://schemas.microsoft.com/office/drawing/2014/main" id="{FD94A999-6A01-0A40-8E5A-13B004177FA0}"/>
              </a:ext>
            </a:extLst>
          </p:cNvPr>
          <p:cNvSpPr txBox="1">
            <a:spLocks/>
          </p:cNvSpPr>
          <p:nvPr/>
        </p:nvSpPr>
        <p:spPr>
          <a:xfrm>
            <a:off x="0" y="-214258"/>
            <a:ext cx="1828800" cy="842838"/>
          </a:xfrm>
          <a:prstGeom prst="rect">
            <a:avLst/>
          </a:prstGeom>
          <a:solidFill>
            <a:srgbClr val="00B0F0"/>
          </a:solidFill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B0F0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00" indent="0">
              <a:lnSpc>
                <a:spcPct val="100000"/>
              </a:lnSpc>
              <a:buNone/>
            </a:pPr>
            <a:endParaRPr lang="nl-NL" sz="1600" dirty="0">
              <a:solidFill>
                <a:schemeClr val="bg1"/>
              </a:solidFill>
            </a:endParaRPr>
          </a:p>
          <a:p>
            <a:pPr marL="180000" indent="0">
              <a:lnSpc>
                <a:spcPct val="100000"/>
              </a:lnSpc>
              <a:buNone/>
            </a:pPr>
            <a:r>
              <a:rPr lang="nl-NL" sz="1600" dirty="0">
                <a:solidFill>
                  <a:schemeClr val="bg1"/>
                </a:solidFill>
              </a:rPr>
              <a:t>Posters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1CB3E840-BFB1-E549-A731-FFF505420E2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6838" y="628580"/>
            <a:ext cx="4015055" cy="5681809"/>
          </a:xfrm>
          <a:prstGeom prst="rect">
            <a:avLst/>
          </a:prstGeom>
        </p:spPr>
      </p:pic>
      <p:pic>
        <p:nvPicPr>
          <p:cNvPr id="8" name="Afbeelding 7" descr="Afbeelding met tekst&#10;&#10;Automatisch gegenereerde beschrijving">
            <a:extLst>
              <a:ext uri="{FF2B5EF4-FFF2-40B4-BE49-F238E27FC236}">
                <a16:creationId xmlns:a16="http://schemas.microsoft.com/office/drawing/2014/main" id="{0CB2225F-A63D-144F-BC83-9F66B2C65EB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4039" y="628580"/>
            <a:ext cx="4017441" cy="5681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6272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977842-9D8C-47D5-8701-82ECEC3F2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Top 5 handletselrisico’s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87E3EF4-CEB8-4689-AFA5-01DED8DF0F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Maatwerk per bedrijf is nodig: waar is verbetering mogelijk?</a:t>
            </a:r>
          </a:p>
          <a:p>
            <a:r>
              <a:rPr lang="nl-NL" dirty="0"/>
              <a:t>Aandacht geven aan hoog risico activiteiten</a:t>
            </a:r>
          </a:p>
          <a:p>
            <a:r>
              <a:rPr lang="nl-NL" dirty="0"/>
              <a:t>Via de branchevereniging zoeken naar goede oplossingen</a:t>
            </a:r>
          </a:p>
          <a:p>
            <a:r>
              <a:rPr lang="nl-NL" dirty="0"/>
              <a:t>Medewerkers betrekken bij risico reductie en beheersing</a:t>
            </a:r>
          </a:p>
        </p:txBody>
      </p:sp>
    </p:spTree>
    <p:extLst>
      <p:ext uri="{BB962C8B-B14F-4D97-AF65-F5344CB8AC3E}">
        <p14:creationId xmlns:p14="http://schemas.microsoft.com/office/powerpoint/2010/main" val="10845443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C5BC72-9776-4437-AE64-F06015BD72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Plan do check act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D36CDD0F-8EE0-46C4-BDB8-10B2F6AE974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2730" t="27532" r="836" b="35508"/>
          <a:stretch/>
        </p:blipFill>
        <p:spPr>
          <a:xfrm>
            <a:off x="3770746" y="1874980"/>
            <a:ext cx="7583054" cy="4267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4637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3216CB-B5EB-4E56-B61C-18C6378823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Stappenplan (zie toolkit)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1D6B41F-74F9-4E6F-A7DF-959ADED068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nl-NL" dirty="0"/>
              <a:t>Introductie 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Inventarisatie van handletselrisico’s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Quickscan maatregelen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err="1"/>
              <a:t>Hoogrisico</a:t>
            </a:r>
            <a:r>
              <a:rPr lang="nl-NL" dirty="0"/>
              <a:t> gebieden 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Veiligheidsmiddelen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Veilig werkinstructies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Toolboxen 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Nazorg en borging</a:t>
            </a:r>
          </a:p>
        </p:txBody>
      </p:sp>
      <p:pic>
        <p:nvPicPr>
          <p:cNvPr id="4" name="Afbeelding 3" descr="Afbeelding met tekst&#10;&#10;Automatisch gegenereerde beschrijving">
            <a:extLst>
              <a:ext uri="{FF2B5EF4-FFF2-40B4-BE49-F238E27FC236}">
                <a16:creationId xmlns:a16="http://schemas.microsoft.com/office/drawing/2014/main" id="{2D8E9063-522F-4346-825A-CDBEE9F52C3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0291" y="659566"/>
            <a:ext cx="3903509" cy="5517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90188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174</Words>
  <Application>Microsoft Office PowerPoint</Application>
  <PresentationFormat>Breedbeeld</PresentationFormat>
  <Paragraphs>49</Paragraphs>
  <Slides>12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5" baseType="lpstr">
      <vt:lpstr>Arial</vt:lpstr>
      <vt:lpstr>Calibri</vt:lpstr>
      <vt:lpstr>Kantoorthema</vt:lpstr>
      <vt:lpstr>Handletselcampagne</vt:lpstr>
      <vt:lpstr>Inhoud</vt:lpstr>
      <vt:lpstr>Waarom een handletselcampagne?</vt:lpstr>
      <vt:lpstr>PowerPoint-presentatie</vt:lpstr>
      <vt:lpstr>Enkele tips vooraf</vt:lpstr>
      <vt:lpstr>PowerPoint-presentatie</vt:lpstr>
      <vt:lpstr>Top 5 handletselrisico’s </vt:lpstr>
      <vt:lpstr>Plan do check act</vt:lpstr>
      <vt:lpstr>Stappenplan (zie toolkit)</vt:lpstr>
      <vt:lpstr>Zet hulpmiddelen effectief in</vt:lpstr>
      <vt:lpstr>PowerPoint-presentatie</vt:lpstr>
      <vt:lpstr>Succes!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Twan Schellekens</dc:creator>
  <cp:lastModifiedBy>Jelte Belshof</cp:lastModifiedBy>
  <cp:revision>56</cp:revision>
  <dcterms:created xsi:type="dcterms:W3CDTF">2021-11-12T11:20:52Z</dcterms:created>
  <dcterms:modified xsi:type="dcterms:W3CDTF">2022-02-04T14:28:30Z</dcterms:modified>
</cp:coreProperties>
</file>