
<file path=[Content_Types].xml><?xml version="1.0" encoding="utf-8"?>
<Types xmlns="http://schemas.openxmlformats.org/package/2006/content-types">
  <Default Extension="emf" ContentType="image/x-emf"/>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78" r:id="rId3"/>
    <p:sldId id="279" r:id="rId4"/>
    <p:sldId id="280" r:id="rId5"/>
    <p:sldId id="281" r:id="rId6"/>
    <p:sldId id="282" r:id="rId7"/>
    <p:sldId id="290" r:id="rId8"/>
    <p:sldId id="417" r:id="rId9"/>
    <p:sldId id="418" r:id="rId10"/>
    <p:sldId id="420" r:id="rId11"/>
    <p:sldId id="421" r:id="rId12"/>
    <p:sldId id="422" r:id="rId13"/>
    <p:sldId id="423" r:id="rId14"/>
    <p:sldId id="419" r:id="rId15"/>
    <p:sldId id="405" r:id="rId16"/>
    <p:sldId id="424" r:id="rId1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841"/>
    <p:restoredTop sz="94688"/>
  </p:normalViewPr>
  <p:slideViewPr>
    <p:cSldViewPr snapToGrid="0" snapToObjects="1">
      <p:cViewPr varScale="1">
        <p:scale>
          <a:sx n="68" d="100"/>
          <a:sy n="68" d="100"/>
        </p:scale>
        <p:origin x="121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C1C607-FAFD-422A-B959-B9180136D960}" type="datetimeFigureOut">
              <a:rPr lang="nl-NL" smtClean="0"/>
              <a:t>4-2-2022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AB25C8-F4A8-49F8-AFB8-35AC4BBCC2D5}" type="slidenum">
              <a:rPr lang="nl-NL" smtClean="0"/>
              <a:t>‹nr.›</a:t>
            </a:fld>
            <a:endParaRPr lang="nl-NL"/>
          </a:p>
        </p:txBody>
      </p:sp>
    </p:spTree>
    <p:extLst>
      <p:ext uri="{BB962C8B-B14F-4D97-AF65-F5344CB8AC3E}">
        <p14:creationId xmlns:p14="http://schemas.microsoft.com/office/powerpoint/2010/main" val="3131473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Alle risico’s in het bedrijf willen we beheersen, zodat je na je werk gezond en veilig naar huis kan. In een productiebedrijf is dat niet eenvoudig en we gaan steeds een stap verder in de risicobeheersing. In deze </a:t>
            </a:r>
            <a:r>
              <a:rPr lang="nl-NL" dirty="0" err="1"/>
              <a:t>toolbox</a:t>
            </a:r>
            <a:r>
              <a:rPr lang="nl-NL" dirty="0"/>
              <a:t> kijken we samen wat we hier allemaal aan kunnen doen.</a:t>
            </a:r>
          </a:p>
          <a:p>
            <a:endParaRPr lang="nl-NL" dirty="0"/>
          </a:p>
        </p:txBody>
      </p:sp>
      <p:sp>
        <p:nvSpPr>
          <p:cNvPr id="4" name="Tijdelijke aanduiding voor dianummer 3"/>
          <p:cNvSpPr>
            <a:spLocks noGrp="1"/>
          </p:cNvSpPr>
          <p:nvPr>
            <p:ph type="sldNum" sz="quarter" idx="5"/>
          </p:nvPr>
        </p:nvSpPr>
        <p:spPr/>
        <p:txBody>
          <a:bodyPr/>
          <a:lstStyle/>
          <a:p>
            <a:fld id="{6BAB25C8-F4A8-49F8-AFB8-35AC4BBCC2D5}" type="slidenum">
              <a:rPr lang="nl-NL" smtClean="0"/>
              <a:t>2</a:t>
            </a:fld>
            <a:endParaRPr lang="nl-NL"/>
          </a:p>
        </p:txBody>
      </p:sp>
    </p:spTree>
    <p:extLst>
      <p:ext uri="{BB962C8B-B14F-4D97-AF65-F5344CB8AC3E}">
        <p14:creationId xmlns:p14="http://schemas.microsoft.com/office/powerpoint/2010/main" val="2662390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Wat gebeurt er als je met een handschoen een draaiende as raakt? Een handschoen beschermt je dan niet, maar kan worden gegrepen waardoor je hand wordt meegetrokken. Vandaar dat we goed moeten afspreken waar we wel of niet handschoenen moeten dragen.</a:t>
            </a:r>
          </a:p>
          <a:p>
            <a:endParaRPr lang="nl-NL" dirty="0"/>
          </a:p>
        </p:txBody>
      </p:sp>
      <p:sp>
        <p:nvSpPr>
          <p:cNvPr id="4" name="Tijdelijke aanduiding voor dianummer 3"/>
          <p:cNvSpPr>
            <a:spLocks noGrp="1"/>
          </p:cNvSpPr>
          <p:nvPr>
            <p:ph type="sldNum" sz="quarter" idx="5"/>
          </p:nvPr>
        </p:nvSpPr>
        <p:spPr/>
        <p:txBody>
          <a:bodyPr/>
          <a:lstStyle/>
          <a:p>
            <a:fld id="{6BAB25C8-F4A8-49F8-AFB8-35AC4BBCC2D5}" type="slidenum">
              <a:rPr lang="nl-NL" smtClean="0"/>
              <a:t>3</a:t>
            </a:fld>
            <a:endParaRPr lang="nl-NL"/>
          </a:p>
        </p:txBody>
      </p:sp>
    </p:spTree>
    <p:extLst>
      <p:ext uri="{BB962C8B-B14F-4D97-AF65-F5344CB8AC3E}">
        <p14:creationId xmlns:p14="http://schemas.microsoft.com/office/powerpoint/2010/main" val="3557957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Ieder type handschoen is gemaakt voor een bepaalde toepassing. Kies de juiste handschoen en zorg dat deze goed past.</a:t>
            </a:r>
          </a:p>
        </p:txBody>
      </p:sp>
    </p:spTree>
    <p:extLst>
      <p:ext uri="{BB962C8B-B14F-4D97-AF65-F5344CB8AC3E}">
        <p14:creationId xmlns:p14="http://schemas.microsoft.com/office/powerpoint/2010/main" val="39292949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Tijdens het lassen heb je handschoenen nodig die tegen extreme hitte en vrijkomende vonken bestand zijn. Deze speciale lashandschoenen zijn er in verschillende leersoorten en hebben vaak stiksels van Kevlar garen, die een sterke naad hebben en vlamwerend zijn. TIG lassen vraagt om andere handschoenen dan MIG/MAG lassen. Bij nauwkeurig TIG lassen moet je je vingers soepel kunnen blijven bewegen, terwijl je bij het grovere MIG/MAG lassen een dik gevoerde handschoen nodig hebt.</a:t>
            </a:r>
          </a:p>
        </p:txBody>
      </p:sp>
    </p:spTree>
    <p:extLst>
      <p:ext uri="{BB962C8B-B14F-4D97-AF65-F5344CB8AC3E}">
        <p14:creationId xmlns:p14="http://schemas.microsoft.com/office/powerpoint/2010/main" val="35026547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4760299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Als je een handwond goed behandelt voorkom je een ontsteking of blijvende schade. Een wond aan je hand geneest meestal erg snel. Maar vooral de eerste dagen na een verwonding heeft een herstellende huid bescherming nodig. Gebruik vooral na het wassen van de handen een frisse, schone pleister.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dirty="0"/>
          </a:p>
        </p:txBody>
      </p:sp>
    </p:spTree>
    <p:extLst>
      <p:ext uri="{BB962C8B-B14F-4D97-AF65-F5344CB8AC3E}">
        <p14:creationId xmlns:p14="http://schemas.microsoft.com/office/powerpoint/2010/main" val="4563272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noProof="0" dirty="0"/>
              <a:t>Handletsel loopt vaak goed af als je tijd hebt om te reageren. Meld deze (bijna) ongevallen, zodat we deze in de toekomst kunnen voorkomen.</a:t>
            </a:r>
          </a:p>
          <a:p>
            <a:endParaRPr lang="nl-NL" dirty="0"/>
          </a:p>
        </p:txBody>
      </p:sp>
    </p:spTree>
    <p:extLst>
      <p:ext uri="{BB962C8B-B14F-4D97-AF65-F5344CB8AC3E}">
        <p14:creationId xmlns:p14="http://schemas.microsoft.com/office/powerpoint/2010/main" val="2772165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16605408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6E306E-A1DD-7240-BA99-EC2D057FC93C}"/>
              </a:ext>
            </a:extLst>
          </p:cNvPr>
          <p:cNvSpPr>
            <a:spLocks noGrp="1"/>
          </p:cNvSpPr>
          <p:nvPr>
            <p:ph type="ctrTitle"/>
          </p:nvPr>
        </p:nvSpPr>
        <p:spPr>
          <a:xfrm>
            <a:off x="1524000" y="1122363"/>
            <a:ext cx="9144000" cy="2387600"/>
          </a:xfrm>
        </p:spPr>
        <p:txBody>
          <a:bodyPr anchor="b"/>
          <a:lstStyle>
            <a:lvl1pPr algn="ctr">
              <a:defRPr sz="6000"/>
            </a:lvl1pPr>
          </a:lstStyle>
          <a:p>
            <a:r>
              <a:rPr lang="nl-NL" dirty="0"/>
              <a:t>Klik om stijl te bewerken</a:t>
            </a:r>
          </a:p>
        </p:txBody>
      </p:sp>
      <p:sp>
        <p:nvSpPr>
          <p:cNvPr id="3" name="Ondertitel 2">
            <a:extLst>
              <a:ext uri="{FF2B5EF4-FFF2-40B4-BE49-F238E27FC236}">
                <a16:creationId xmlns:a16="http://schemas.microsoft.com/office/drawing/2014/main" id="{8B8B98D1-A495-FC4E-86F8-938A575497F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5" name="Tijdelijke aanduiding voor voettekst 4">
            <a:extLst>
              <a:ext uri="{FF2B5EF4-FFF2-40B4-BE49-F238E27FC236}">
                <a16:creationId xmlns:a16="http://schemas.microsoft.com/office/drawing/2014/main" id="{E419BEC2-8808-2749-BDEA-585D4A75B385}"/>
              </a:ext>
            </a:extLst>
          </p:cNvPr>
          <p:cNvSpPr>
            <a:spLocks noGrp="1"/>
          </p:cNvSpPr>
          <p:nvPr>
            <p:ph type="ftr" sz="quarter" idx="11"/>
          </p:nvPr>
        </p:nvSpPr>
        <p:spPr/>
        <p:txBody>
          <a:bodyPr/>
          <a:lstStyle/>
          <a:p>
            <a:endParaRPr lang="nl-NL" dirty="0"/>
          </a:p>
        </p:txBody>
      </p:sp>
      <p:sp>
        <p:nvSpPr>
          <p:cNvPr id="6" name="Tijdelijke aanduiding voor dianummer 5">
            <a:extLst>
              <a:ext uri="{FF2B5EF4-FFF2-40B4-BE49-F238E27FC236}">
                <a16:creationId xmlns:a16="http://schemas.microsoft.com/office/drawing/2014/main" id="{54AD5BC0-6B4A-8F47-8D66-D3D865D6EDF1}"/>
              </a:ext>
            </a:extLst>
          </p:cNvPr>
          <p:cNvSpPr>
            <a:spLocks noGrp="1"/>
          </p:cNvSpPr>
          <p:nvPr>
            <p:ph type="sldNum" sz="quarter" idx="12"/>
          </p:nvPr>
        </p:nvSpPr>
        <p:spPr/>
        <p:txBody>
          <a:bodyPr/>
          <a:lstStyle/>
          <a:p>
            <a:fld id="{48F15CAE-40CC-6F4D-B64D-2E037F2AE340}" type="slidenum">
              <a:rPr lang="nl-NL" smtClean="0"/>
              <a:t>‹nr.›</a:t>
            </a:fld>
            <a:endParaRPr lang="nl-NL"/>
          </a:p>
        </p:txBody>
      </p:sp>
    </p:spTree>
    <p:extLst>
      <p:ext uri="{BB962C8B-B14F-4D97-AF65-F5344CB8AC3E}">
        <p14:creationId xmlns:p14="http://schemas.microsoft.com/office/powerpoint/2010/main" val="34469724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38BA8D-BCD4-D24A-84BF-1FCAE801C251}"/>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3C05E8B-4865-344F-85CF-0B5B83C9420C}"/>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voettekst 4">
            <a:extLst>
              <a:ext uri="{FF2B5EF4-FFF2-40B4-BE49-F238E27FC236}">
                <a16:creationId xmlns:a16="http://schemas.microsoft.com/office/drawing/2014/main" id="{4570643B-A9E2-2343-83E8-7EF19154C35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5E561B7-33D9-7B42-B636-939EC7DCF3F4}"/>
              </a:ext>
            </a:extLst>
          </p:cNvPr>
          <p:cNvSpPr>
            <a:spLocks noGrp="1"/>
          </p:cNvSpPr>
          <p:nvPr>
            <p:ph type="sldNum" sz="quarter" idx="12"/>
          </p:nvPr>
        </p:nvSpPr>
        <p:spPr/>
        <p:txBody>
          <a:bodyPr/>
          <a:lstStyle/>
          <a:p>
            <a:fld id="{48F15CAE-40CC-6F4D-B64D-2E037F2AE340}" type="slidenum">
              <a:rPr lang="nl-NL" smtClean="0"/>
              <a:t>‹nr.›</a:t>
            </a:fld>
            <a:endParaRPr lang="nl-NL"/>
          </a:p>
        </p:txBody>
      </p:sp>
    </p:spTree>
    <p:extLst>
      <p:ext uri="{BB962C8B-B14F-4D97-AF65-F5344CB8AC3E}">
        <p14:creationId xmlns:p14="http://schemas.microsoft.com/office/powerpoint/2010/main" val="966572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C07BB-CA41-A244-A7F1-50F0FDED9CC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54174D5F-0D16-0E49-8EAA-ED403AF4C6FD}"/>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EA5EE830-5298-B740-8965-2019DAC16534}"/>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a:extLst>
              <a:ext uri="{FF2B5EF4-FFF2-40B4-BE49-F238E27FC236}">
                <a16:creationId xmlns:a16="http://schemas.microsoft.com/office/drawing/2014/main" id="{E1384FCF-8FFB-344D-8BC1-F70A707FDF1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B97CF7EF-4D90-F34F-B374-EF0B1AA648F5}"/>
              </a:ext>
            </a:extLst>
          </p:cNvPr>
          <p:cNvSpPr>
            <a:spLocks noGrp="1"/>
          </p:cNvSpPr>
          <p:nvPr>
            <p:ph type="sldNum" sz="quarter" idx="12"/>
          </p:nvPr>
        </p:nvSpPr>
        <p:spPr/>
        <p:txBody>
          <a:bodyPr/>
          <a:lstStyle/>
          <a:p>
            <a:fld id="{48F15CAE-40CC-6F4D-B64D-2E037F2AE340}" type="slidenum">
              <a:rPr lang="nl-NL" smtClean="0"/>
              <a:t>‹nr.›</a:t>
            </a:fld>
            <a:endParaRPr lang="nl-NL"/>
          </a:p>
        </p:txBody>
      </p:sp>
    </p:spTree>
    <p:extLst>
      <p:ext uri="{BB962C8B-B14F-4D97-AF65-F5344CB8AC3E}">
        <p14:creationId xmlns:p14="http://schemas.microsoft.com/office/powerpoint/2010/main" val="3962661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5AEEA7-7D6D-624B-9FF4-2C04F5F83C2D}"/>
              </a:ext>
            </a:extLst>
          </p:cNvPr>
          <p:cNvSpPr>
            <a:spLocks noGrp="1"/>
          </p:cNvSpPr>
          <p:nvPr>
            <p:ph type="title"/>
          </p:nvPr>
        </p:nvSpPr>
        <p:spPr/>
        <p:txBody>
          <a:bodyPr/>
          <a:lstStyle/>
          <a:p>
            <a:r>
              <a:rPr lang="nl-NL"/>
              <a:t>Klik om stijl te bewerken</a:t>
            </a:r>
          </a:p>
        </p:txBody>
      </p:sp>
      <p:sp>
        <p:nvSpPr>
          <p:cNvPr id="4" name="Tijdelijke aanduiding voor voettekst 3">
            <a:extLst>
              <a:ext uri="{FF2B5EF4-FFF2-40B4-BE49-F238E27FC236}">
                <a16:creationId xmlns:a16="http://schemas.microsoft.com/office/drawing/2014/main" id="{840919E3-F8C7-7A4B-8F6D-DDC69953148F}"/>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0BE2A11B-F78A-4646-A17E-4F1DA9AD6418}"/>
              </a:ext>
            </a:extLst>
          </p:cNvPr>
          <p:cNvSpPr>
            <a:spLocks noGrp="1"/>
          </p:cNvSpPr>
          <p:nvPr>
            <p:ph type="sldNum" sz="quarter" idx="12"/>
          </p:nvPr>
        </p:nvSpPr>
        <p:spPr/>
        <p:txBody>
          <a:bodyPr/>
          <a:lstStyle/>
          <a:p>
            <a:fld id="{48F15CAE-40CC-6F4D-B64D-2E037F2AE340}" type="slidenum">
              <a:rPr lang="nl-NL" smtClean="0"/>
              <a:t>‹nr.›</a:t>
            </a:fld>
            <a:endParaRPr lang="nl-NL"/>
          </a:p>
        </p:txBody>
      </p:sp>
    </p:spTree>
    <p:extLst>
      <p:ext uri="{BB962C8B-B14F-4D97-AF65-F5344CB8AC3E}">
        <p14:creationId xmlns:p14="http://schemas.microsoft.com/office/powerpoint/2010/main" val="1245631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a:extLst>
              <a:ext uri="{FF2B5EF4-FFF2-40B4-BE49-F238E27FC236}">
                <a16:creationId xmlns:a16="http://schemas.microsoft.com/office/drawing/2014/main" id="{A27C7227-B3D7-7847-841A-F65BF2FF5B1A}"/>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88486736-804B-2743-8F73-A87636BE9A9A}"/>
              </a:ext>
            </a:extLst>
          </p:cNvPr>
          <p:cNvSpPr>
            <a:spLocks noGrp="1"/>
          </p:cNvSpPr>
          <p:nvPr>
            <p:ph type="sldNum" sz="quarter" idx="12"/>
          </p:nvPr>
        </p:nvSpPr>
        <p:spPr/>
        <p:txBody>
          <a:bodyPr/>
          <a:lstStyle/>
          <a:p>
            <a:fld id="{48F15CAE-40CC-6F4D-B64D-2E037F2AE340}" type="slidenum">
              <a:rPr lang="nl-NL" smtClean="0"/>
              <a:t>‹nr.›</a:t>
            </a:fld>
            <a:endParaRPr lang="nl-NL"/>
          </a:p>
        </p:txBody>
      </p:sp>
    </p:spTree>
    <p:extLst>
      <p:ext uri="{BB962C8B-B14F-4D97-AF65-F5344CB8AC3E}">
        <p14:creationId xmlns:p14="http://schemas.microsoft.com/office/powerpoint/2010/main" val="3096783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Custom Layou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2400"/>
            </a:lvl1pPr>
          </a:lstStyle>
          <a:p>
            <a:r>
              <a:rPr lang="en-US" dirty="0"/>
              <a:t>Click to edit Master title style</a:t>
            </a:r>
          </a:p>
        </p:txBody>
      </p:sp>
      <p:sp>
        <p:nvSpPr>
          <p:cNvPr id="7" name="Content Placeholder 2"/>
          <p:cNvSpPr>
            <a:spLocks noGrp="1"/>
          </p:cNvSpPr>
          <p:nvPr>
            <p:ph idx="1"/>
          </p:nvPr>
        </p:nvSpPr>
        <p:spPr>
          <a:xfrm>
            <a:off x="1061952" y="1308576"/>
            <a:ext cx="10520448" cy="4817588"/>
          </a:xfrm>
        </p:spPr>
        <p:txBody>
          <a:bodyPr>
            <a:normAutofit/>
          </a:bodyPr>
          <a:lstStyle>
            <a:lvl1pPr>
              <a:defRPr sz="2400"/>
            </a:lvl1pPr>
            <a:lvl2pPr>
              <a:defRPr sz="2400"/>
            </a:lvl2pPr>
            <a:lvl3pPr>
              <a:defRPr sz="2400"/>
            </a:lvl3pPr>
            <a:lvl4pPr>
              <a:defRPr sz="2400"/>
            </a:lvl4pPr>
            <a:lvl5pPr>
              <a:defRPr sz="2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2007554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02F6BB78-6415-D247-8E07-523780F907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dirty="0"/>
              <a:t>Klik om stijl te bewerken</a:t>
            </a:r>
          </a:p>
        </p:txBody>
      </p:sp>
      <p:sp>
        <p:nvSpPr>
          <p:cNvPr id="3" name="Tijdelijke aanduiding voor tekst 2">
            <a:extLst>
              <a:ext uri="{FF2B5EF4-FFF2-40B4-BE49-F238E27FC236}">
                <a16:creationId xmlns:a16="http://schemas.microsoft.com/office/drawing/2014/main" id="{5ADD2AAA-6E21-C845-B1CC-16B61F0033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voettekst 4">
            <a:extLst>
              <a:ext uri="{FF2B5EF4-FFF2-40B4-BE49-F238E27FC236}">
                <a16:creationId xmlns:a16="http://schemas.microsoft.com/office/drawing/2014/main" id="{ABE0E81F-F758-7D44-806B-F450876B15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dirty="0"/>
              <a:t>Handletselcampagne Verbond PK</a:t>
            </a:r>
          </a:p>
        </p:txBody>
      </p:sp>
      <p:sp>
        <p:nvSpPr>
          <p:cNvPr id="6" name="Tijdelijke aanduiding voor dianummer 5">
            <a:extLst>
              <a:ext uri="{FF2B5EF4-FFF2-40B4-BE49-F238E27FC236}">
                <a16:creationId xmlns:a16="http://schemas.microsoft.com/office/drawing/2014/main" id="{46679DDD-DB45-624E-8D96-B1E9FE3FD8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15CAE-40CC-6F4D-B64D-2E037F2AE340}" type="slidenum">
              <a:rPr lang="nl-NL" smtClean="0"/>
              <a:t>‹nr.›</a:t>
            </a:fld>
            <a:endParaRPr lang="nl-NL" dirty="0"/>
          </a:p>
        </p:txBody>
      </p:sp>
      <p:pic>
        <p:nvPicPr>
          <p:cNvPr id="10" name="Afbeelding 9" descr="Afbeelding met tekst, teken, illustratie&#10;&#10;Automatisch gegenereerde beschrijving">
            <a:extLst>
              <a:ext uri="{FF2B5EF4-FFF2-40B4-BE49-F238E27FC236}">
                <a16:creationId xmlns:a16="http://schemas.microsoft.com/office/drawing/2014/main" id="{538C8EF8-9825-6C48-B37B-AE652574E1DD}"/>
              </a:ext>
            </a:extLst>
          </p:cNvPr>
          <p:cNvPicPr>
            <a:picLocks noChangeAspect="1"/>
          </p:cNvPicPr>
          <p:nvPr userDrawn="1"/>
        </p:nvPicPr>
        <p:blipFill>
          <a:blip r:embed="rId8"/>
          <a:stretch>
            <a:fillRect/>
          </a:stretch>
        </p:blipFill>
        <p:spPr>
          <a:xfrm>
            <a:off x="353171" y="6243655"/>
            <a:ext cx="1455961" cy="477820"/>
          </a:xfrm>
          <a:prstGeom prst="rect">
            <a:avLst/>
          </a:prstGeom>
        </p:spPr>
      </p:pic>
    </p:spTree>
    <p:extLst>
      <p:ext uri="{BB962C8B-B14F-4D97-AF65-F5344CB8AC3E}">
        <p14:creationId xmlns:p14="http://schemas.microsoft.com/office/powerpoint/2010/main" val="23238769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Lst>
  <p:txStyles>
    <p:titleStyle>
      <a:lvl1pPr algn="l" defTabSz="914400" rtl="0" eaLnBrk="1" latinLnBrk="0" hangingPunct="1">
        <a:lnSpc>
          <a:spcPct val="90000"/>
        </a:lnSpc>
        <a:spcBef>
          <a:spcPct val="0"/>
        </a:spcBef>
        <a:buNone/>
        <a:defRPr sz="4400" b="1" i="0" kern="1200" baseline="0">
          <a:solidFill>
            <a:srgbClr val="00B0F0"/>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00B0F0"/>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00B0F0"/>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00B0F0"/>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00B0F0"/>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00B0F0"/>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jfif"/><Relationship Id="rId4" Type="http://schemas.openxmlformats.org/officeDocument/2006/relationships/image" Target="../media/image9.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03A45A-EF0D-164C-8AB5-BBC3C75AE0F5}"/>
              </a:ext>
            </a:extLst>
          </p:cNvPr>
          <p:cNvSpPr>
            <a:spLocks noGrp="1"/>
          </p:cNvSpPr>
          <p:nvPr>
            <p:ph type="ctrTitle"/>
          </p:nvPr>
        </p:nvSpPr>
        <p:spPr/>
        <p:txBody>
          <a:bodyPr/>
          <a:lstStyle/>
          <a:p>
            <a:r>
              <a:rPr lang="nl-NL" b="1" dirty="0" err="1">
                <a:solidFill>
                  <a:srgbClr val="00B0F0"/>
                </a:solidFill>
                <a:latin typeface="+mn-lt"/>
              </a:rPr>
              <a:t>Toolbox</a:t>
            </a:r>
            <a:r>
              <a:rPr lang="nl-NL" b="1" dirty="0">
                <a:solidFill>
                  <a:srgbClr val="00B0F0"/>
                </a:solidFill>
                <a:latin typeface="+mn-lt"/>
              </a:rPr>
              <a:t> handletsel</a:t>
            </a:r>
          </a:p>
        </p:txBody>
      </p:sp>
      <p:pic>
        <p:nvPicPr>
          <p:cNvPr id="4" name="Afbeelding 3">
            <a:extLst>
              <a:ext uri="{FF2B5EF4-FFF2-40B4-BE49-F238E27FC236}">
                <a16:creationId xmlns:a16="http://schemas.microsoft.com/office/drawing/2014/main" id="{484E8B9A-A5DB-43B8-9162-DDCC7D9664D0}"/>
              </a:ext>
            </a:extLst>
          </p:cNvPr>
          <p:cNvPicPr>
            <a:picLocks noChangeAspect="1"/>
          </p:cNvPicPr>
          <p:nvPr/>
        </p:nvPicPr>
        <p:blipFill rotWithShape="1">
          <a:blip r:embed="rId2"/>
          <a:srcRect r="8564"/>
          <a:stretch/>
        </p:blipFill>
        <p:spPr>
          <a:xfrm>
            <a:off x="8131056" y="6041049"/>
            <a:ext cx="3671385" cy="681578"/>
          </a:xfrm>
          <a:prstGeom prst="rect">
            <a:avLst/>
          </a:prstGeom>
        </p:spPr>
      </p:pic>
      <p:pic>
        <p:nvPicPr>
          <p:cNvPr id="5" name="Afbeelding 4">
            <a:extLst>
              <a:ext uri="{FF2B5EF4-FFF2-40B4-BE49-F238E27FC236}">
                <a16:creationId xmlns:a16="http://schemas.microsoft.com/office/drawing/2014/main" id="{B27EF65F-BE17-401A-B669-22D4E15C7B9F}"/>
              </a:ext>
            </a:extLst>
          </p:cNvPr>
          <p:cNvPicPr>
            <a:picLocks noChangeAspect="1"/>
          </p:cNvPicPr>
          <p:nvPr/>
        </p:nvPicPr>
        <p:blipFill>
          <a:blip r:embed="rId3"/>
          <a:stretch>
            <a:fillRect/>
          </a:stretch>
        </p:blipFill>
        <p:spPr>
          <a:xfrm>
            <a:off x="8766629" y="3237938"/>
            <a:ext cx="2681342" cy="2681342"/>
          </a:xfrm>
          <a:prstGeom prst="rect">
            <a:avLst/>
          </a:prstGeom>
        </p:spPr>
      </p:pic>
    </p:spTree>
    <p:extLst>
      <p:ext uri="{BB962C8B-B14F-4D97-AF65-F5344CB8AC3E}">
        <p14:creationId xmlns:p14="http://schemas.microsoft.com/office/powerpoint/2010/main" val="31364302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6A69AE-7C4E-49D1-9059-07D1A0228899}"/>
              </a:ext>
            </a:extLst>
          </p:cNvPr>
          <p:cNvSpPr>
            <a:spLocks noGrp="1"/>
          </p:cNvSpPr>
          <p:nvPr>
            <p:ph type="title"/>
          </p:nvPr>
        </p:nvSpPr>
        <p:spPr/>
        <p:txBody>
          <a:bodyPr/>
          <a:lstStyle/>
          <a:p>
            <a:r>
              <a:rPr lang="nl-NL" dirty="0"/>
              <a:t>Zware objecten </a:t>
            </a:r>
          </a:p>
        </p:txBody>
      </p:sp>
      <p:sp>
        <p:nvSpPr>
          <p:cNvPr id="3" name="Tijdelijke aanduiding voor inhoud 2">
            <a:extLst>
              <a:ext uri="{FF2B5EF4-FFF2-40B4-BE49-F238E27FC236}">
                <a16:creationId xmlns:a16="http://schemas.microsoft.com/office/drawing/2014/main" id="{F117C769-3AC9-4D21-8D23-DAA4379ED406}"/>
              </a:ext>
            </a:extLst>
          </p:cNvPr>
          <p:cNvSpPr>
            <a:spLocks noGrp="1"/>
          </p:cNvSpPr>
          <p:nvPr>
            <p:ph idx="1"/>
          </p:nvPr>
        </p:nvSpPr>
        <p:spPr>
          <a:xfrm>
            <a:off x="6178858" y="1825625"/>
            <a:ext cx="5174942" cy="4351338"/>
          </a:xfrm>
        </p:spPr>
        <p:txBody>
          <a:bodyPr/>
          <a:lstStyle/>
          <a:p>
            <a:pPr marL="342900" indent="-342900"/>
            <a:r>
              <a:rPr lang="nl-NL" dirty="0"/>
              <a:t>Walsen wisselen </a:t>
            </a:r>
          </a:p>
          <a:p>
            <a:pPr marL="342900" indent="-342900"/>
            <a:r>
              <a:rPr lang="nl-NL" dirty="0"/>
              <a:t>Constructie aanpassen</a:t>
            </a:r>
          </a:p>
          <a:p>
            <a:pPr marL="342900" indent="-342900"/>
            <a:r>
              <a:rPr lang="nl-NL" dirty="0"/>
              <a:t>Heftruck onderhoud</a:t>
            </a:r>
          </a:p>
          <a:p>
            <a:pPr marL="342900" indent="-342900"/>
            <a:r>
              <a:rPr lang="nl-NL" dirty="0"/>
              <a:t>Pallets product laden, lossen </a:t>
            </a:r>
          </a:p>
          <a:p>
            <a:pPr marL="342900" indent="-342900"/>
            <a:r>
              <a:rPr lang="nl-NL" dirty="0" err="1"/>
              <a:t>IBC’s</a:t>
            </a:r>
            <a:r>
              <a:rPr lang="nl-NL" dirty="0"/>
              <a:t> verplaatsen</a:t>
            </a:r>
          </a:p>
          <a:p>
            <a:pPr marL="342900" indent="-342900"/>
            <a:r>
              <a:rPr lang="nl-NL" dirty="0"/>
              <a:t>Vaten wisselen</a:t>
            </a:r>
          </a:p>
          <a:p>
            <a:pPr marL="342900" indent="-342900"/>
            <a:endParaRPr lang="nl-NL" dirty="0"/>
          </a:p>
          <a:p>
            <a:r>
              <a:rPr lang="nl-NL" dirty="0"/>
              <a:t>Beklemmingsrisico’s!</a:t>
            </a:r>
          </a:p>
        </p:txBody>
      </p:sp>
      <p:pic>
        <p:nvPicPr>
          <p:cNvPr id="4" name="Afbeelding 3">
            <a:extLst>
              <a:ext uri="{FF2B5EF4-FFF2-40B4-BE49-F238E27FC236}">
                <a16:creationId xmlns:a16="http://schemas.microsoft.com/office/drawing/2014/main" id="{2908CDA3-3CC6-4ADD-BEBD-FC1CCE8C4E09}"/>
              </a:ext>
            </a:extLst>
          </p:cNvPr>
          <p:cNvPicPr>
            <a:picLocks noChangeAspect="1"/>
          </p:cNvPicPr>
          <p:nvPr/>
        </p:nvPicPr>
        <p:blipFill rotWithShape="1">
          <a:blip r:embed="rId2"/>
          <a:srcRect l="12096" r="29846"/>
          <a:stretch/>
        </p:blipFill>
        <p:spPr>
          <a:xfrm>
            <a:off x="1847528" y="1844824"/>
            <a:ext cx="3935730" cy="3796178"/>
          </a:xfrm>
          <a:prstGeom prst="rect">
            <a:avLst/>
          </a:prstGeom>
        </p:spPr>
      </p:pic>
    </p:spTree>
    <p:extLst>
      <p:ext uri="{BB962C8B-B14F-4D97-AF65-F5344CB8AC3E}">
        <p14:creationId xmlns:p14="http://schemas.microsoft.com/office/powerpoint/2010/main" val="938461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59CEC8-6658-4133-B031-6CC19357D852}"/>
              </a:ext>
            </a:extLst>
          </p:cNvPr>
          <p:cNvSpPr>
            <a:spLocks noGrp="1"/>
          </p:cNvSpPr>
          <p:nvPr>
            <p:ph type="title"/>
          </p:nvPr>
        </p:nvSpPr>
        <p:spPr/>
        <p:txBody>
          <a:bodyPr/>
          <a:lstStyle/>
          <a:p>
            <a:r>
              <a:rPr lang="nl-NL" dirty="0"/>
              <a:t>Voldoende werkruimte</a:t>
            </a:r>
          </a:p>
        </p:txBody>
      </p:sp>
      <p:sp>
        <p:nvSpPr>
          <p:cNvPr id="3" name="Tijdelijke aanduiding voor inhoud 2">
            <a:extLst>
              <a:ext uri="{FF2B5EF4-FFF2-40B4-BE49-F238E27FC236}">
                <a16:creationId xmlns:a16="http://schemas.microsoft.com/office/drawing/2014/main" id="{2EE08232-8FF9-4C82-AC3E-E3531CD15214}"/>
              </a:ext>
            </a:extLst>
          </p:cNvPr>
          <p:cNvSpPr>
            <a:spLocks noGrp="1"/>
          </p:cNvSpPr>
          <p:nvPr>
            <p:ph idx="1"/>
          </p:nvPr>
        </p:nvSpPr>
        <p:spPr/>
        <p:txBody>
          <a:bodyPr/>
          <a:lstStyle/>
          <a:p>
            <a:pPr marL="342900" indent="-342900"/>
            <a:r>
              <a:rPr lang="nl-NL" dirty="0"/>
              <a:t>Orde en netheid</a:t>
            </a:r>
          </a:p>
          <a:p>
            <a:pPr marL="617220" lvl="1" indent="-342900"/>
            <a:r>
              <a:rPr lang="nl-NL" dirty="0"/>
              <a:t>Afzetten werkgebied</a:t>
            </a:r>
          </a:p>
          <a:p>
            <a:pPr marL="617220" lvl="1" indent="-342900"/>
            <a:r>
              <a:rPr lang="nl-NL" dirty="0"/>
              <a:t>Opruimen biedt overzicht</a:t>
            </a:r>
          </a:p>
          <a:p>
            <a:pPr marL="342900" indent="-342900"/>
            <a:r>
              <a:rPr lang="nl-NL" dirty="0"/>
              <a:t>Gebruik klimmaterialen (hoogwerker) </a:t>
            </a:r>
          </a:p>
          <a:p>
            <a:pPr marL="342900" indent="-342900"/>
            <a:r>
              <a:rPr lang="nl-NL" dirty="0"/>
              <a:t>Hulpgereedschappen</a:t>
            </a:r>
          </a:p>
          <a:p>
            <a:pPr marL="342900" indent="-342900"/>
            <a:r>
              <a:rPr lang="nl-NL" dirty="0"/>
              <a:t>Aanspreken en afspreken</a:t>
            </a:r>
          </a:p>
          <a:p>
            <a:endParaRPr lang="nl-NL" dirty="0"/>
          </a:p>
          <a:p>
            <a:r>
              <a:rPr lang="nl-NL" dirty="0">
                <a:solidFill>
                  <a:srgbClr val="FF0000"/>
                </a:solidFill>
              </a:rPr>
              <a:t>Even snel? LMRA</a:t>
            </a:r>
          </a:p>
        </p:txBody>
      </p:sp>
    </p:spTree>
    <p:extLst>
      <p:ext uri="{BB962C8B-B14F-4D97-AF65-F5344CB8AC3E}">
        <p14:creationId xmlns:p14="http://schemas.microsoft.com/office/powerpoint/2010/main" val="14372258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DA2B94-533C-43C4-82C1-5C4B8FB43F2D}"/>
              </a:ext>
            </a:extLst>
          </p:cNvPr>
          <p:cNvSpPr>
            <a:spLocks noGrp="1"/>
          </p:cNvSpPr>
          <p:nvPr>
            <p:ph type="title"/>
          </p:nvPr>
        </p:nvSpPr>
        <p:spPr/>
        <p:txBody>
          <a:bodyPr/>
          <a:lstStyle/>
          <a:p>
            <a:r>
              <a:rPr lang="nl-NL" dirty="0"/>
              <a:t>Hete delen</a:t>
            </a:r>
          </a:p>
        </p:txBody>
      </p:sp>
      <p:sp>
        <p:nvSpPr>
          <p:cNvPr id="3" name="Tijdelijke aanduiding voor inhoud 2">
            <a:extLst>
              <a:ext uri="{FF2B5EF4-FFF2-40B4-BE49-F238E27FC236}">
                <a16:creationId xmlns:a16="http://schemas.microsoft.com/office/drawing/2014/main" id="{C5E56AA6-5721-401B-A810-A4CC5CCF2CE0}"/>
              </a:ext>
            </a:extLst>
          </p:cNvPr>
          <p:cNvSpPr>
            <a:spLocks noGrp="1"/>
          </p:cNvSpPr>
          <p:nvPr>
            <p:ph idx="1"/>
          </p:nvPr>
        </p:nvSpPr>
        <p:spPr>
          <a:xfrm>
            <a:off x="6312026" y="1825625"/>
            <a:ext cx="5041774" cy="4351338"/>
          </a:xfrm>
        </p:spPr>
        <p:txBody>
          <a:bodyPr/>
          <a:lstStyle/>
          <a:p>
            <a:pPr marL="342900" indent="-342900"/>
            <a:r>
              <a:rPr lang="nl-NL" dirty="0"/>
              <a:t>Lassen, slijpen: handschoenen en (las-) bril </a:t>
            </a:r>
          </a:p>
          <a:p>
            <a:pPr marL="342900" indent="-342900"/>
            <a:r>
              <a:rPr lang="nl-NL" dirty="0"/>
              <a:t>Let ook op:</a:t>
            </a:r>
          </a:p>
          <a:p>
            <a:pPr marL="617220" lvl="1" indent="-342900"/>
            <a:r>
              <a:rPr lang="nl-NL" dirty="0"/>
              <a:t>Heetwerkvergunning</a:t>
            </a:r>
          </a:p>
          <a:p>
            <a:pPr marL="617220" lvl="1" indent="-342900"/>
            <a:r>
              <a:rPr lang="nl-NL" dirty="0"/>
              <a:t>Brandblusser</a:t>
            </a:r>
          </a:p>
          <a:p>
            <a:pPr marL="617220" lvl="1" indent="-342900"/>
            <a:r>
              <a:rPr lang="nl-NL" dirty="0"/>
              <a:t>Afzetten werkgebied</a:t>
            </a:r>
          </a:p>
          <a:p>
            <a:endParaRPr lang="nl-NL" dirty="0"/>
          </a:p>
          <a:p>
            <a:r>
              <a:rPr lang="nl-NL" dirty="0"/>
              <a:t>Toch een brandwond: koelen met water en check door BHV</a:t>
            </a:r>
          </a:p>
        </p:txBody>
      </p:sp>
      <p:pic>
        <p:nvPicPr>
          <p:cNvPr id="4" name="Afbeelding 3">
            <a:extLst>
              <a:ext uri="{FF2B5EF4-FFF2-40B4-BE49-F238E27FC236}">
                <a16:creationId xmlns:a16="http://schemas.microsoft.com/office/drawing/2014/main" id="{7C08FD6F-4081-480E-BA8A-915DEEF57D44}"/>
              </a:ext>
            </a:extLst>
          </p:cNvPr>
          <p:cNvPicPr>
            <a:picLocks noChangeAspect="1"/>
          </p:cNvPicPr>
          <p:nvPr/>
        </p:nvPicPr>
        <p:blipFill>
          <a:blip r:embed="rId3"/>
          <a:stretch>
            <a:fillRect/>
          </a:stretch>
        </p:blipFill>
        <p:spPr>
          <a:xfrm>
            <a:off x="2063552" y="1520788"/>
            <a:ext cx="3816424" cy="3816424"/>
          </a:xfrm>
          <a:prstGeom prst="rect">
            <a:avLst/>
          </a:prstGeom>
        </p:spPr>
      </p:pic>
    </p:spTree>
    <p:extLst>
      <p:ext uri="{BB962C8B-B14F-4D97-AF65-F5344CB8AC3E}">
        <p14:creationId xmlns:p14="http://schemas.microsoft.com/office/powerpoint/2010/main" val="32668915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24FEA5-7BB4-4610-BD37-ED650F6B90A1}"/>
              </a:ext>
            </a:extLst>
          </p:cNvPr>
          <p:cNvSpPr>
            <a:spLocks noGrp="1"/>
          </p:cNvSpPr>
          <p:nvPr>
            <p:ph type="title"/>
          </p:nvPr>
        </p:nvSpPr>
        <p:spPr/>
        <p:txBody>
          <a:bodyPr/>
          <a:lstStyle/>
          <a:p>
            <a:r>
              <a:rPr lang="nl-NL" dirty="0"/>
              <a:t>Chemicaliën: sluipend gevaar</a:t>
            </a:r>
          </a:p>
        </p:txBody>
      </p:sp>
      <p:sp>
        <p:nvSpPr>
          <p:cNvPr id="3" name="Tijdelijke aanduiding voor inhoud 2">
            <a:extLst>
              <a:ext uri="{FF2B5EF4-FFF2-40B4-BE49-F238E27FC236}">
                <a16:creationId xmlns:a16="http://schemas.microsoft.com/office/drawing/2014/main" id="{61155387-8D4C-4054-B6BF-0FBE5EC8B4FB}"/>
              </a:ext>
            </a:extLst>
          </p:cNvPr>
          <p:cNvSpPr>
            <a:spLocks noGrp="1"/>
          </p:cNvSpPr>
          <p:nvPr>
            <p:ph idx="1"/>
          </p:nvPr>
        </p:nvSpPr>
        <p:spPr/>
        <p:txBody>
          <a:bodyPr>
            <a:normAutofit fontScale="85000" lnSpcReduction="10000"/>
          </a:bodyPr>
          <a:lstStyle/>
          <a:p>
            <a:pPr marL="342900" indent="-342900"/>
            <a:r>
              <a:rPr lang="nl-NL" dirty="0"/>
              <a:t>Zuren: direct schade (brandwonden of ontstekingen)</a:t>
            </a:r>
          </a:p>
          <a:p>
            <a:pPr marL="342900" indent="-342900"/>
            <a:r>
              <a:rPr lang="nl-NL" dirty="0"/>
              <a:t>Oplosmiddelen: niet direct zichtbare schade, maar wel door de huid in bloedbaan</a:t>
            </a:r>
          </a:p>
          <a:p>
            <a:pPr marL="342900" indent="-342900"/>
            <a:endParaRPr lang="nl-NL" dirty="0"/>
          </a:p>
          <a:p>
            <a:pPr marL="342900" indent="-342900"/>
            <a:r>
              <a:rPr lang="nl-NL" dirty="0"/>
              <a:t>Permeatie</a:t>
            </a:r>
          </a:p>
          <a:p>
            <a:pPr marL="617220" lvl="1" indent="-342900"/>
            <a:r>
              <a:rPr lang="nl-NL" dirty="0"/>
              <a:t>Product dringt op moleculair niveau door de handschoen zonder het materiaal aan te tasten</a:t>
            </a:r>
          </a:p>
          <a:p>
            <a:pPr marL="617220" lvl="1" indent="-342900"/>
            <a:r>
              <a:rPr lang="nl-NL" dirty="0"/>
              <a:t>Gebruiker merkt niets </a:t>
            </a:r>
          </a:p>
          <a:p>
            <a:pPr marL="617220" lvl="1" indent="-342900"/>
            <a:r>
              <a:rPr lang="nl-NL" dirty="0"/>
              <a:t>Juiste keuze van handschoenen: volcontact of spatcontact, blootstellingstijd en overige eisen</a:t>
            </a:r>
          </a:p>
          <a:p>
            <a:pPr marL="342900" indent="-342900"/>
            <a:endParaRPr lang="nl-NL" dirty="0"/>
          </a:p>
          <a:p>
            <a:pPr marL="342900" indent="-342900"/>
            <a:r>
              <a:rPr lang="nl-NL" dirty="0"/>
              <a:t>Doorbraaktijden</a:t>
            </a:r>
          </a:p>
          <a:p>
            <a:pPr marL="617220" lvl="1" indent="-342900"/>
            <a:r>
              <a:rPr lang="nl-NL" dirty="0"/>
              <a:t>Voor verf, lak en </a:t>
            </a:r>
            <a:r>
              <a:rPr lang="nl-NL" dirty="0" err="1"/>
              <a:t>ontvetters</a:t>
            </a:r>
            <a:r>
              <a:rPr lang="nl-NL" dirty="0"/>
              <a:t>: chemisch bestendige handschoenen EN374-3</a:t>
            </a:r>
          </a:p>
          <a:p>
            <a:pPr marL="617220" lvl="1" indent="-342900"/>
            <a:r>
              <a:rPr lang="nl-NL" dirty="0"/>
              <a:t>Kies het juiste type handschoen volgens VIB of MSDS (</a:t>
            </a:r>
            <a:r>
              <a:rPr lang="nl-NL" dirty="0" err="1"/>
              <a:t>veiligheids</a:t>
            </a:r>
            <a:r>
              <a:rPr lang="nl-NL" dirty="0"/>
              <a:t> informatie blad)</a:t>
            </a:r>
          </a:p>
        </p:txBody>
      </p:sp>
    </p:spTree>
    <p:extLst>
      <p:ext uri="{BB962C8B-B14F-4D97-AF65-F5344CB8AC3E}">
        <p14:creationId xmlns:p14="http://schemas.microsoft.com/office/powerpoint/2010/main" val="20977878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042977-DBEA-4BD4-B609-ABB6B8F33C0C}"/>
              </a:ext>
            </a:extLst>
          </p:cNvPr>
          <p:cNvSpPr>
            <a:spLocks noGrp="1"/>
          </p:cNvSpPr>
          <p:nvPr>
            <p:ph type="title"/>
          </p:nvPr>
        </p:nvSpPr>
        <p:spPr/>
        <p:txBody>
          <a:bodyPr/>
          <a:lstStyle/>
          <a:p>
            <a:r>
              <a:rPr lang="nl-NL" dirty="0"/>
              <a:t>En als het toch misgaat..</a:t>
            </a:r>
          </a:p>
        </p:txBody>
      </p:sp>
      <p:sp>
        <p:nvSpPr>
          <p:cNvPr id="3" name="Tijdelijke aanduiding voor inhoud 2">
            <a:extLst>
              <a:ext uri="{FF2B5EF4-FFF2-40B4-BE49-F238E27FC236}">
                <a16:creationId xmlns:a16="http://schemas.microsoft.com/office/drawing/2014/main" id="{627763F2-346B-4E74-B1DD-9B96184D0156}"/>
              </a:ext>
            </a:extLst>
          </p:cNvPr>
          <p:cNvSpPr>
            <a:spLocks noGrp="1"/>
          </p:cNvSpPr>
          <p:nvPr>
            <p:ph idx="1"/>
          </p:nvPr>
        </p:nvSpPr>
        <p:spPr>
          <a:xfrm>
            <a:off x="4101482" y="1825625"/>
            <a:ext cx="7252317" cy="4351338"/>
          </a:xfrm>
        </p:spPr>
        <p:txBody>
          <a:bodyPr>
            <a:normAutofit/>
          </a:bodyPr>
          <a:lstStyle/>
          <a:p>
            <a:pPr marL="342900" indent="-342900"/>
            <a:r>
              <a:rPr lang="nl-NL" dirty="0"/>
              <a:t>Spoel de wond af met schoon leidingwater</a:t>
            </a:r>
          </a:p>
          <a:p>
            <a:pPr marL="342900" indent="-342900"/>
            <a:r>
              <a:rPr lang="nl-NL" dirty="0"/>
              <a:t>Zorg ervoor dat er geen materiaal in de huid is achtergebleven</a:t>
            </a:r>
          </a:p>
          <a:p>
            <a:pPr marL="342900" indent="-342900"/>
            <a:r>
              <a:rPr lang="nl-NL" dirty="0"/>
              <a:t>Druk een paar minuten op de wond om de bloedstolling te bevorderen</a:t>
            </a:r>
          </a:p>
          <a:p>
            <a:pPr marL="342900" indent="-342900"/>
            <a:r>
              <a:rPr lang="nl-NL" dirty="0"/>
              <a:t>Spoel de wond af met desinfecterende oplossing (jodium)</a:t>
            </a:r>
          </a:p>
          <a:p>
            <a:pPr marL="342900" indent="-342900"/>
            <a:r>
              <a:rPr lang="nl-NL" dirty="0"/>
              <a:t>Breng desinfecterende zalf aan</a:t>
            </a:r>
          </a:p>
          <a:p>
            <a:pPr marL="342900" indent="-342900"/>
            <a:r>
              <a:rPr lang="nl-NL" dirty="0"/>
              <a:t>Breng verband of een pleister aan op de wond</a:t>
            </a:r>
          </a:p>
        </p:txBody>
      </p:sp>
      <p:pic>
        <p:nvPicPr>
          <p:cNvPr id="4" name="Afbeelding 3">
            <a:extLst>
              <a:ext uri="{FF2B5EF4-FFF2-40B4-BE49-F238E27FC236}">
                <a16:creationId xmlns:a16="http://schemas.microsoft.com/office/drawing/2014/main" id="{F180D3D3-96EE-4BBB-BD47-4E9D2A122068}"/>
              </a:ext>
            </a:extLst>
          </p:cNvPr>
          <p:cNvPicPr>
            <a:picLocks noChangeAspect="1"/>
          </p:cNvPicPr>
          <p:nvPr/>
        </p:nvPicPr>
        <p:blipFill>
          <a:blip r:embed="rId3"/>
          <a:stretch>
            <a:fillRect/>
          </a:stretch>
        </p:blipFill>
        <p:spPr>
          <a:xfrm>
            <a:off x="228751" y="1825625"/>
            <a:ext cx="3669602" cy="3888432"/>
          </a:xfrm>
          <a:prstGeom prst="rect">
            <a:avLst/>
          </a:prstGeom>
        </p:spPr>
      </p:pic>
    </p:spTree>
    <p:extLst>
      <p:ext uri="{BB962C8B-B14F-4D97-AF65-F5344CB8AC3E}">
        <p14:creationId xmlns:p14="http://schemas.microsoft.com/office/powerpoint/2010/main" val="33554194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17995F-0C68-4035-BAA3-E8DDBA4D9338}"/>
              </a:ext>
            </a:extLst>
          </p:cNvPr>
          <p:cNvSpPr>
            <a:spLocks noGrp="1"/>
          </p:cNvSpPr>
          <p:nvPr>
            <p:ph type="title"/>
          </p:nvPr>
        </p:nvSpPr>
        <p:spPr/>
        <p:txBody>
          <a:bodyPr anchor="t">
            <a:normAutofit/>
          </a:bodyPr>
          <a:lstStyle/>
          <a:p>
            <a:pPr>
              <a:lnSpc>
                <a:spcPct val="90000"/>
              </a:lnSpc>
            </a:pPr>
            <a:r>
              <a:rPr lang="nl-NL" dirty="0"/>
              <a:t>Meld bijna ongevallen</a:t>
            </a:r>
          </a:p>
        </p:txBody>
      </p:sp>
      <p:sp>
        <p:nvSpPr>
          <p:cNvPr id="14" name="Content Placeholder 2">
            <a:extLst>
              <a:ext uri="{FF2B5EF4-FFF2-40B4-BE49-F238E27FC236}">
                <a16:creationId xmlns:a16="http://schemas.microsoft.com/office/drawing/2014/main" id="{22AEEB37-4F7D-492B-8FC5-FBC01526AE3C}"/>
              </a:ext>
            </a:extLst>
          </p:cNvPr>
          <p:cNvSpPr>
            <a:spLocks noGrp="1"/>
          </p:cNvSpPr>
          <p:nvPr>
            <p:ph idx="1"/>
          </p:nvPr>
        </p:nvSpPr>
        <p:spPr/>
        <p:txBody>
          <a:bodyPr/>
          <a:lstStyle/>
          <a:p>
            <a:pPr marL="342900" indent="-342900"/>
            <a:r>
              <a:rPr lang="nl-NL"/>
              <a:t>Bijna ongevallen of gevaarlijke situaties</a:t>
            </a:r>
          </a:p>
          <a:p>
            <a:pPr marL="342900" indent="-342900"/>
            <a:r>
              <a:rPr lang="nl-NL"/>
              <a:t>Wat gebeurt er met je melding?</a:t>
            </a:r>
          </a:p>
          <a:p>
            <a:pPr marL="617220" lvl="1" indent="-342900"/>
            <a:r>
              <a:rPr lang="nl-NL"/>
              <a:t>Bij verzuim of kans op ernstig letsel: onderzoek van de melding en mogelijke verbeteringen voor maatregelen</a:t>
            </a:r>
          </a:p>
          <a:p>
            <a:pPr marL="617220" lvl="1" indent="-342900"/>
            <a:r>
              <a:rPr lang="nl-NL"/>
              <a:t>Laag risico meldingen: inzicht in effect van maatregelen helpt om op tijd in te grijpen</a:t>
            </a:r>
          </a:p>
          <a:p>
            <a:pPr marL="617220" lvl="1" indent="-342900"/>
            <a:r>
              <a:rPr lang="nl-NL"/>
              <a:t>Ideeen ter verbetering: periodiek bespreken in veiligheidsoverleg en opvolgen</a:t>
            </a:r>
          </a:p>
          <a:p>
            <a:pPr marL="617220" lvl="1" indent="-342900"/>
            <a:endParaRPr lang="nl-NL"/>
          </a:p>
          <a:p>
            <a:pPr marL="617220" lvl="1" indent="-342900"/>
            <a:endParaRPr lang="nl-NL"/>
          </a:p>
        </p:txBody>
      </p:sp>
      <p:sp>
        <p:nvSpPr>
          <p:cNvPr id="9" name="Slide Number Placeholder 3">
            <a:extLst>
              <a:ext uri="{FF2B5EF4-FFF2-40B4-BE49-F238E27FC236}">
                <a16:creationId xmlns:a16="http://schemas.microsoft.com/office/drawing/2014/main" id="{01DEB15A-4075-4989-A093-DDAEBF7EC0FE}"/>
              </a:ext>
            </a:extLst>
          </p:cNvPr>
          <p:cNvSpPr>
            <a:spLocks noGrp="1"/>
          </p:cNvSpPr>
          <p:nvPr>
            <p:ph type="sldNum" sz="quarter" idx="12"/>
          </p:nvPr>
        </p:nvSpPr>
        <p:spPr/>
        <p:txBody>
          <a:bodyPr>
            <a:normAutofit/>
          </a:bodyPr>
          <a:lstStyle/>
          <a:p>
            <a:pPr>
              <a:lnSpc>
                <a:spcPct val="90000"/>
              </a:lnSpc>
              <a:spcAft>
                <a:spcPts val="600"/>
              </a:spcAft>
            </a:pPr>
            <a:fld id="{D258712A-3E3E-4B2A-BA4F-1057D5BFBDEB}" type="slidenum">
              <a:rPr lang="en-GB" smtClean="0"/>
              <a:pPr>
                <a:lnSpc>
                  <a:spcPct val="90000"/>
                </a:lnSpc>
                <a:spcAft>
                  <a:spcPts val="600"/>
                </a:spcAft>
              </a:pPr>
              <a:t>15</a:t>
            </a:fld>
            <a:endParaRPr lang="en-GB"/>
          </a:p>
        </p:txBody>
      </p:sp>
    </p:spTree>
    <p:extLst>
      <p:ext uri="{BB962C8B-B14F-4D97-AF65-F5344CB8AC3E}">
        <p14:creationId xmlns:p14="http://schemas.microsoft.com/office/powerpoint/2010/main" val="13451667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D76DAB-8A28-4AE3-8DEA-A6E868C35D5A}"/>
              </a:ext>
            </a:extLst>
          </p:cNvPr>
          <p:cNvSpPr>
            <a:spLocks noGrp="1"/>
          </p:cNvSpPr>
          <p:nvPr>
            <p:ph type="title"/>
          </p:nvPr>
        </p:nvSpPr>
        <p:spPr/>
        <p:txBody>
          <a:bodyPr/>
          <a:lstStyle/>
          <a:p>
            <a:r>
              <a:rPr lang="nl-NL" dirty="0"/>
              <a:t>Zuinig op je handen</a:t>
            </a:r>
          </a:p>
        </p:txBody>
      </p:sp>
      <p:graphicFrame>
        <p:nvGraphicFramePr>
          <p:cNvPr id="7" name="Tabel 7">
            <a:extLst>
              <a:ext uri="{FF2B5EF4-FFF2-40B4-BE49-F238E27FC236}">
                <a16:creationId xmlns:a16="http://schemas.microsoft.com/office/drawing/2014/main" id="{7C644290-9558-4BA9-860F-E07FB48FAFB7}"/>
              </a:ext>
            </a:extLst>
          </p:cNvPr>
          <p:cNvGraphicFramePr>
            <a:graphicFrameLocks/>
          </p:cNvGraphicFramePr>
          <p:nvPr>
            <p:extLst>
              <p:ext uri="{D42A27DB-BD31-4B8C-83A1-F6EECF244321}">
                <p14:modId xmlns:p14="http://schemas.microsoft.com/office/powerpoint/2010/main" val="1892112468"/>
              </p:ext>
            </p:extLst>
          </p:nvPr>
        </p:nvGraphicFramePr>
        <p:xfrm>
          <a:off x="1981201" y="1854337"/>
          <a:ext cx="8357178" cy="3939912"/>
        </p:xfrm>
        <a:graphic>
          <a:graphicData uri="http://schemas.openxmlformats.org/drawingml/2006/table">
            <a:tbl>
              <a:tblPr firstRow="1" bandRow="1">
                <a:tableStyleId>{5C22544A-7EE6-4342-B048-85BDC9FD1C3A}</a:tableStyleId>
              </a:tblPr>
              <a:tblGrid>
                <a:gridCol w="4098363">
                  <a:extLst>
                    <a:ext uri="{9D8B030D-6E8A-4147-A177-3AD203B41FA5}">
                      <a16:colId xmlns:a16="http://schemas.microsoft.com/office/drawing/2014/main" val="2566728694"/>
                    </a:ext>
                  </a:extLst>
                </a:gridCol>
                <a:gridCol w="4258815">
                  <a:extLst>
                    <a:ext uri="{9D8B030D-6E8A-4147-A177-3AD203B41FA5}">
                      <a16:colId xmlns:a16="http://schemas.microsoft.com/office/drawing/2014/main" val="2575250239"/>
                    </a:ext>
                  </a:extLst>
                </a:gridCol>
              </a:tblGrid>
              <a:tr h="648072">
                <a:tc>
                  <a:txBody>
                    <a:bodyPr/>
                    <a:lstStyle/>
                    <a:p>
                      <a:r>
                        <a:rPr lang="nl-NL" dirty="0"/>
                        <a:t>Wel doen</a:t>
                      </a:r>
                    </a:p>
                  </a:txBody>
                  <a:tcPr anchor="ctr"/>
                </a:tc>
                <a:tc>
                  <a:txBody>
                    <a:bodyPr/>
                    <a:lstStyle/>
                    <a:p>
                      <a:r>
                        <a:rPr lang="nl-NL" dirty="0"/>
                        <a:t>Niet doen</a:t>
                      </a:r>
                    </a:p>
                  </a:txBody>
                  <a:tcPr anchor="ctr"/>
                </a:tc>
                <a:extLst>
                  <a:ext uri="{0D108BD9-81ED-4DB2-BD59-A6C34878D82A}">
                    <a16:rowId xmlns:a16="http://schemas.microsoft.com/office/drawing/2014/main" val="408392245"/>
                  </a:ext>
                </a:extLst>
              </a:tr>
              <a:tr h="0">
                <a:tc>
                  <a:txBody>
                    <a:bodyPr/>
                    <a:lstStyle/>
                    <a:p>
                      <a:r>
                        <a:rPr lang="nl-NL" dirty="0"/>
                        <a:t>Gebruik de juiste handschoenen</a:t>
                      </a:r>
                    </a:p>
                  </a:txBody>
                  <a:tcPr anchor="ctr"/>
                </a:tc>
                <a:tc>
                  <a:txBody>
                    <a:bodyPr/>
                    <a:lstStyle/>
                    <a:p>
                      <a:r>
                        <a:rPr lang="nl-NL" dirty="0"/>
                        <a:t>Handschoenen bij draaiende delen</a:t>
                      </a:r>
                    </a:p>
                  </a:txBody>
                  <a:tcPr anchor="ctr"/>
                </a:tc>
                <a:extLst>
                  <a:ext uri="{0D108BD9-81ED-4DB2-BD59-A6C34878D82A}">
                    <a16:rowId xmlns:a16="http://schemas.microsoft.com/office/drawing/2014/main" val="3886681224"/>
                  </a:ext>
                </a:extLst>
              </a:tr>
              <a:tr h="0">
                <a:tc>
                  <a:txBody>
                    <a:bodyPr/>
                    <a:lstStyle/>
                    <a:p>
                      <a:r>
                        <a:rPr lang="nl-NL" dirty="0"/>
                        <a:t>Tijdig handschoenen laten reinigen of vervangen</a:t>
                      </a:r>
                    </a:p>
                  </a:txBody>
                  <a:tcPr anchor="ctr"/>
                </a:tc>
                <a:tc>
                  <a:txBody>
                    <a:bodyPr/>
                    <a:lstStyle/>
                    <a:p>
                      <a:r>
                        <a:rPr lang="nl-NL" dirty="0"/>
                        <a:t>Verkeerde zuinigheid</a:t>
                      </a:r>
                    </a:p>
                  </a:txBody>
                  <a:tcPr anchor="ctr"/>
                </a:tc>
                <a:extLst>
                  <a:ext uri="{0D108BD9-81ED-4DB2-BD59-A6C34878D82A}">
                    <a16:rowId xmlns:a16="http://schemas.microsoft.com/office/drawing/2014/main" val="3059816015"/>
                  </a:ext>
                </a:extLst>
              </a:tr>
              <a:tr h="0">
                <a:tc>
                  <a:txBody>
                    <a:bodyPr/>
                    <a:lstStyle/>
                    <a:p>
                      <a:r>
                        <a:rPr lang="nl-NL" dirty="0"/>
                        <a:t>Goede verzorging</a:t>
                      </a:r>
                    </a:p>
                    <a:p>
                      <a:pPr marL="285750" indent="-285750">
                        <a:buFontTx/>
                        <a:buChar char="-"/>
                      </a:pPr>
                      <a:r>
                        <a:rPr lang="nl-NL" dirty="0"/>
                        <a:t>Handen wassen</a:t>
                      </a:r>
                    </a:p>
                    <a:p>
                      <a:pPr marL="285750" indent="-285750">
                        <a:buFontTx/>
                        <a:buChar char="-"/>
                      </a:pPr>
                      <a:r>
                        <a:rPr lang="nl-NL" dirty="0"/>
                        <a:t>Wondje? Behandelen!</a:t>
                      </a:r>
                    </a:p>
                  </a:txBody>
                  <a:tcPr anchor="ctr"/>
                </a:tc>
                <a:tc>
                  <a:txBody>
                    <a:bodyPr/>
                    <a:lstStyle/>
                    <a:p>
                      <a:r>
                        <a:rPr lang="nl-NL" dirty="0"/>
                        <a:t>Huidcontact met chemicaliën </a:t>
                      </a:r>
                    </a:p>
                  </a:txBody>
                  <a:tcPr anchor="ctr"/>
                </a:tc>
                <a:extLst>
                  <a:ext uri="{0D108BD9-81ED-4DB2-BD59-A6C34878D82A}">
                    <a16:rowId xmlns:a16="http://schemas.microsoft.com/office/drawing/2014/main" val="265334807"/>
                  </a:ext>
                </a:extLst>
              </a:tr>
              <a:tr h="0">
                <a:tc>
                  <a:txBody>
                    <a:bodyPr/>
                    <a:lstStyle/>
                    <a:p>
                      <a:r>
                        <a:rPr lang="nl-NL" dirty="0"/>
                        <a:t>Machine stoppen bij storing</a:t>
                      </a:r>
                    </a:p>
                  </a:txBody>
                  <a:tcPr anchor="ctr"/>
                </a:tc>
                <a:tc>
                  <a:txBody>
                    <a:bodyPr/>
                    <a:lstStyle/>
                    <a:p>
                      <a:r>
                        <a:rPr lang="nl-NL" dirty="0"/>
                        <a:t>Na-grijpen in draaiende machine</a:t>
                      </a:r>
                    </a:p>
                  </a:txBody>
                  <a:tcPr anchor="ctr"/>
                </a:tc>
                <a:extLst>
                  <a:ext uri="{0D108BD9-81ED-4DB2-BD59-A6C34878D82A}">
                    <a16:rowId xmlns:a16="http://schemas.microsoft.com/office/drawing/2014/main" val="421306286"/>
                  </a:ext>
                </a:extLst>
              </a:tr>
              <a:tr h="0">
                <a:tc>
                  <a:txBody>
                    <a:bodyPr/>
                    <a:lstStyle/>
                    <a:p>
                      <a:r>
                        <a:rPr lang="nl-NL" dirty="0"/>
                        <a:t>Defect gereedschap vervangen</a:t>
                      </a:r>
                    </a:p>
                  </a:txBody>
                  <a:tcPr anchor="ctr"/>
                </a:tc>
                <a:tc>
                  <a:txBody>
                    <a:bodyPr/>
                    <a:lstStyle/>
                    <a:p>
                      <a:r>
                        <a:rPr lang="nl-NL" dirty="0"/>
                        <a:t>Versleten gereedschap laten liggen – dit is een risico voor collega’s</a:t>
                      </a:r>
                    </a:p>
                  </a:txBody>
                  <a:tcPr anchor="ctr"/>
                </a:tc>
                <a:extLst>
                  <a:ext uri="{0D108BD9-81ED-4DB2-BD59-A6C34878D82A}">
                    <a16:rowId xmlns:a16="http://schemas.microsoft.com/office/drawing/2014/main" val="393519181"/>
                  </a:ext>
                </a:extLst>
              </a:tr>
              <a:tr h="0">
                <a:tc>
                  <a:txBody>
                    <a:bodyPr/>
                    <a:lstStyle/>
                    <a:p>
                      <a:r>
                        <a:rPr lang="nl-NL" dirty="0"/>
                        <a:t>Blijf met handen uit de gevarenzone</a:t>
                      </a:r>
                    </a:p>
                  </a:txBody>
                  <a:tcPr anchor="ctr"/>
                </a:tc>
                <a:tc>
                  <a:txBody>
                    <a:bodyPr/>
                    <a:lstStyle/>
                    <a:p>
                      <a:r>
                        <a:rPr lang="nl-NL" dirty="0"/>
                        <a:t>Aanwijzen waar het ooit misging</a:t>
                      </a:r>
                    </a:p>
                  </a:txBody>
                  <a:tcPr anchor="ctr"/>
                </a:tc>
                <a:extLst>
                  <a:ext uri="{0D108BD9-81ED-4DB2-BD59-A6C34878D82A}">
                    <a16:rowId xmlns:a16="http://schemas.microsoft.com/office/drawing/2014/main" val="78593246"/>
                  </a:ext>
                </a:extLst>
              </a:tr>
            </a:tbl>
          </a:graphicData>
        </a:graphic>
      </p:graphicFrame>
      <p:graphicFrame>
        <p:nvGraphicFramePr>
          <p:cNvPr id="9" name="Tabel 7">
            <a:extLst>
              <a:ext uri="{FF2B5EF4-FFF2-40B4-BE49-F238E27FC236}">
                <a16:creationId xmlns:a16="http://schemas.microsoft.com/office/drawing/2014/main" id="{28D025A8-D024-416F-BF5F-3F71CF3FD964}"/>
              </a:ext>
            </a:extLst>
          </p:cNvPr>
          <p:cNvGraphicFramePr>
            <a:graphicFrameLocks/>
          </p:cNvGraphicFramePr>
          <p:nvPr>
            <p:extLst>
              <p:ext uri="{D42A27DB-BD31-4B8C-83A1-F6EECF244321}">
                <p14:modId xmlns:p14="http://schemas.microsoft.com/office/powerpoint/2010/main" val="3715303766"/>
              </p:ext>
            </p:extLst>
          </p:nvPr>
        </p:nvGraphicFramePr>
        <p:xfrm>
          <a:off x="1981201" y="1858609"/>
          <a:ext cx="8357178" cy="3911832"/>
        </p:xfrm>
        <a:graphic>
          <a:graphicData uri="http://schemas.openxmlformats.org/drawingml/2006/table">
            <a:tbl>
              <a:tblPr firstRow="1" bandRow="1">
                <a:tableStyleId>{5C22544A-7EE6-4342-B048-85BDC9FD1C3A}</a:tableStyleId>
              </a:tblPr>
              <a:tblGrid>
                <a:gridCol w="4098363">
                  <a:extLst>
                    <a:ext uri="{9D8B030D-6E8A-4147-A177-3AD203B41FA5}">
                      <a16:colId xmlns:a16="http://schemas.microsoft.com/office/drawing/2014/main" val="2566728694"/>
                    </a:ext>
                  </a:extLst>
                </a:gridCol>
                <a:gridCol w="4258815">
                  <a:extLst>
                    <a:ext uri="{9D8B030D-6E8A-4147-A177-3AD203B41FA5}">
                      <a16:colId xmlns:a16="http://schemas.microsoft.com/office/drawing/2014/main" val="2575250239"/>
                    </a:ext>
                  </a:extLst>
                </a:gridCol>
              </a:tblGrid>
              <a:tr h="648072">
                <a:tc>
                  <a:txBody>
                    <a:bodyPr/>
                    <a:lstStyle/>
                    <a:p>
                      <a:r>
                        <a:rPr lang="nl-NL" dirty="0"/>
                        <a:t>Wel doen</a:t>
                      </a:r>
                    </a:p>
                  </a:txBody>
                  <a:tcPr anchor="ctr"/>
                </a:tc>
                <a:tc>
                  <a:txBody>
                    <a:bodyPr/>
                    <a:lstStyle/>
                    <a:p>
                      <a:r>
                        <a:rPr lang="nl-NL" dirty="0"/>
                        <a:t>Niet doen</a:t>
                      </a:r>
                    </a:p>
                  </a:txBody>
                  <a:tcPr anchor="ctr"/>
                </a:tc>
                <a:extLst>
                  <a:ext uri="{0D108BD9-81ED-4DB2-BD59-A6C34878D82A}">
                    <a16:rowId xmlns:a16="http://schemas.microsoft.com/office/drawing/2014/main" val="408392245"/>
                  </a:ext>
                </a:extLst>
              </a:tr>
              <a:tr h="0">
                <a:tc>
                  <a:txBody>
                    <a:bodyPr/>
                    <a:lstStyle/>
                    <a:p>
                      <a:r>
                        <a:rPr lang="nl-NL" dirty="0"/>
                        <a:t>Gebruik de juiste handschoenen</a:t>
                      </a:r>
                    </a:p>
                  </a:txBody>
                  <a:tcPr anchor="ctr"/>
                </a:tc>
                <a:tc>
                  <a:txBody>
                    <a:bodyPr/>
                    <a:lstStyle/>
                    <a:p>
                      <a:endParaRPr lang="nl-NL" dirty="0"/>
                    </a:p>
                  </a:txBody>
                  <a:tcPr anchor="ctr"/>
                </a:tc>
                <a:extLst>
                  <a:ext uri="{0D108BD9-81ED-4DB2-BD59-A6C34878D82A}">
                    <a16:rowId xmlns:a16="http://schemas.microsoft.com/office/drawing/2014/main" val="3886681224"/>
                  </a:ext>
                </a:extLst>
              </a:tr>
              <a:tr h="0">
                <a:tc>
                  <a:txBody>
                    <a:bodyPr/>
                    <a:lstStyle/>
                    <a:p>
                      <a:r>
                        <a:rPr lang="nl-NL" dirty="0"/>
                        <a:t>Tijdig handschoenen laten reinigen of vervangen</a:t>
                      </a:r>
                    </a:p>
                  </a:txBody>
                  <a:tcPr anchor="ctr"/>
                </a:tc>
                <a:tc>
                  <a:txBody>
                    <a:bodyPr/>
                    <a:lstStyle/>
                    <a:p>
                      <a:endParaRPr lang="nl-NL" dirty="0"/>
                    </a:p>
                  </a:txBody>
                  <a:tcPr anchor="ctr"/>
                </a:tc>
                <a:extLst>
                  <a:ext uri="{0D108BD9-81ED-4DB2-BD59-A6C34878D82A}">
                    <a16:rowId xmlns:a16="http://schemas.microsoft.com/office/drawing/2014/main" val="3059816015"/>
                  </a:ext>
                </a:extLst>
              </a:tr>
              <a:tr h="0">
                <a:tc>
                  <a:txBody>
                    <a:bodyPr/>
                    <a:lstStyle/>
                    <a:p>
                      <a:r>
                        <a:rPr lang="nl-NL" dirty="0"/>
                        <a:t>Goede verzorging</a:t>
                      </a:r>
                    </a:p>
                    <a:p>
                      <a:pPr marL="285750" indent="-285750">
                        <a:buFontTx/>
                        <a:buChar char="-"/>
                      </a:pPr>
                      <a:r>
                        <a:rPr lang="nl-NL" dirty="0"/>
                        <a:t>Handen wassen</a:t>
                      </a:r>
                    </a:p>
                    <a:p>
                      <a:pPr marL="285750" indent="-285750">
                        <a:buFontTx/>
                        <a:buChar char="-"/>
                      </a:pPr>
                      <a:r>
                        <a:rPr lang="nl-NL" dirty="0"/>
                        <a:t>Wondje? Behandelen!</a:t>
                      </a:r>
                    </a:p>
                  </a:txBody>
                  <a:tcPr anchor="ctr"/>
                </a:tc>
                <a:tc>
                  <a:txBody>
                    <a:bodyPr/>
                    <a:lstStyle/>
                    <a:p>
                      <a:endParaRPr lang="nl-NL" dirty="0"/>
                    </a:p>
                  </a:txBody>
                  <a:tcPr anchor="ctr"/>
                </a:tc>
                <a:extLst>
                  <a:ext uri="{0D108BD9-81ED-4DB2-BD59-A6C34878D82A}">
                    <a16:rowId xmlns:a16="http://schemas.microsoft.com/office/drawing/2014/main" val="265334807"/>
                  </a:ext>
                </a:extLst>
              </a:tr>
              <a:tr h="0">
                <a:tc>
                  <a:txBody>
                    <a:bodyPr/>
                    <a:lstStyle/>
                    <a:p>
                      <a:r>
                        <a:rPr lang="nl-NL" dirty="0"/>
                        <a:t>Machine stoppen bij storing</a:t>
                      </a:r>
                    </a:p>
                  </a:txBody>
                  <a:tcPr anchor="ctr"/>
                </a:tc>
                <a:tc>
                  <a:txBody>
                    <a:bodyPr/>
                    <a:lstStyle/>
                    <a:p>
                      <a:endParaRPr lang="nl-NL" dirty="0"/>
                    </a:p>
                  </a:txBody>
                  <a:tcPr anchor="ctr"/>
                </a:tc>
                <a:extLst>
                  <a:ext uri="{0D108BD9-81ED-4DB2-BD59-A6C34878D82A}">
                    <a16:rowId xmlns:a16="http://schemas.microsoft.com/office/drawing/2014/main" val="421306286"/>
                  </a:ext>
                </a:extLst>
              </a:tr>
              <a:tr h="612000">
                <a:tc>
                  <a:txBody>
                    <a:bodyPr/>
                    <a:lstStyle/>
                    <a:p>
                      <a:r>
                        <a:rPr lang="nl-NL" dirty="0"/>
                        <a:t>Defect gereedschap vervangen</a:t>
                      </a:r>
                    </a:p>
                  </a:txBody>
                  <a:tcPr anchor="ctr"/>
                </a:tc>
                <a:tc>
                  <a:txBody>
                    <a:bodyPr/>
                    <a:lstStyle/>
                    <a:p>
                      <a:endParaRPr lang="nl-NL" dirty="0"/>
                    </a:p>
                  </a:txBody>
                  <a:tcPr anchor="ctr"/>
                </a:tc>
                <a:extLst>
                  <a:ext uri="{0D108BD9-81ED-4DB2-BD59-A6C34878D82A}">
                    <a16:rowId xmlns:a16="http://schemas.microsoft.com/office/drawing/2014/main" val="393519181"/>
                  </a:ext>
                </a:extLst>
              </a:tr>
              <a:tr h="0">
                <a:tc>
                  <a:txBody>
                    <a:bodyPr/>
                    <a:lstStyle/>
                    <a:p>
                      <a:r>
                        <a:rPr lang="nl-NL" dirty="0"/>
                        <a:t>Blijf met handen uit de gevarenzone</a:t>
                      </a:r>
                    </a:p>
                  </a:txBody>
                  <a:tcPr anchor="ctr"/>
                </a:tc>
                <a:tc>
                  <a:txBody>
                    <a:bodyPr/>
                    <a:lstStyle/>
                    <a:p>
                      <a:endParaRPr lang="nl-NL" dirty="0"/>
                    </a:p>
                  </a:txBody>
                  <a:tcPr anchor="ctr"/>
                </a:tc>
                <a:extLst>
                  <a:ext uri="{0D108BD9-81ED-4DB2-BD59-A6C34878D82A}">
                    <a16:rowId xmlns:a16="http://schemas.microsoft.com/office/drawing/2014/main" val="78593246"/>
                  </a:ext>
                </a:extLst>
              </a:tr>
            </a:tbl>
          </a:graphicData>
        </a:graphic>
      </p:graphicFrame>
    </p:spTree>
    <p:extLst>
      <p:ext uri="{BB962C8B-B14F-4D97-AF65-F5344CB8AC3E}">
        <p14:creationId xmlns:p14="http://schemas.microsoft.com/office/powerpoint/2010/main" val="683705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FD10E0-4638-4487-A385-57D487BDE65C}"/>
              </a:ext>
            </a:extLst>
          </p:cNvPr>
          <p:cNvSpPr>
            <a:spLocks noGrp="1"/>
          </p:cNvSpPr>
          <p:nvPr>
            <p:ph type="title"/>
          </p:nvPr>
        </p:nvSpPr>
        <p:spPr/>
        <p:txBody>
          <a:bodyPr/>
          <a:lstStyle/>
          <a:p>
            <a:r>
              <a:rPr lang="nl-NL" dirty="0"/>
              <a:t>Risico’s</a:t>
            </a:r>
          </a:p>
        </p:txBody>
      </p:sp>
      <p:sp>
        <p:nvSpPr>
          <p:cNvPr id="3" name="Tijdelijke aanduiding voor inhoud 2">
            <a:extLst>
              <a:ext uri="{FF2B5EF4-FFF2-40B4-BE49-F238E27FC236}">
                <a16:creationId xmlns:a16="http://schemas.microsoft.com/office/drawing/2014/main" id="{6E6415F5-CF90-4618-B0AA-F3AA670C9815}"/>
              </a:ext>
            </a:extLst>
          </p:cNvPr>
          <p:cNvSpPr>
            <a:spLocks noGrp="1"/>
          </p:cNvSpPr>
          <p:nvPr>
            <p:ph idx="1"/>
          </p:nvPr>
        </p:nvSpPr>
        <p:spPr/>
        <p:txBody>
          <a:bodyPr/>
          <a:lstStyle/>
          <a:p>
            <a:r>
              <a:rPr lang="nl-NL" dirty="0"/>
              <a:t>Bewegende machinedelen</a:t>
            </a:r>
          </a:p>
          <a:p>
            <a:r>
              <a:rPr lang="nl-NL" dirty="0"/>
              <a:t>Scherpe onderdelen, gereedschappen en materialen</a:t>
            </a:r>
          </a:p>
          <a:p>
            <a:r>
              <a:rPr lang="nl-NL" dirty="0"/>
              <a:t>Uitoefenen van kracht op gereedschap (uitschieten)</a:t>
            </a:r>
          </a:p>
          <a:p>
            <a:r>
              <a:rPr lang="nl-NL" dirty="0"/>
              <a:t>Gebruik van onjuist/ongeschikt gereedschap</a:t>
            </a:r>
          </a:p>
          <a:p>
            <a:r>
              <a:rPr lang="nl-NL" dirty="0"/>
              <a:t>Zware of moeilijk handelbare objecten</a:t>
            </a:r>
          </a:p>
          <a:p>
            <a:r>
              <a:rPr lang="nl-NL" dirty="0"/>
              <a:t>Onvoldoende werkruimte</a:t>
            </a:r>
          </a:p>
          <a:p>
            <a:r>
              <a:rPr lang="nl-NL" dirty="0"/>
              <a:t>Contact met hete onderdelen</a:t>
            </a:r>
          </a:p>
          <a:p>
            <a:r>
              <a:rPr lang="nl-NL" dirty="0"/>
              <a:t>Contact met chemicaliën</a:t>
            </a:r>
          </a:p>
        </p:txBody>
      </p:sp>
    </p:spTree>
    <p:extLst>
      <p:ext uri="{BB962C8B-B14F-4D97-AF65-F5344CB8AC3E}">
        <p14:creationId xmlns:p14="http://schemas.microsoft.com/office/powerpoint/2010/main" val="3891138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B81A4C-D68C-4821-BCDE-51A06A344AE0}"/>
              </a:ext>
            </a:extLst>
          </p:cNvPr>
          <p:cNvSpPr>
            <a:spLocks noGrp="1"/>
          </p:cNvSpPr>
          <p:nvPr>
            <p:ph type="title"/>
          </p:nvPr>
        </p:nvSpPr>
        <p:spPr/>
        <p:txBody>
          <a:bodyPr/>
          <a:lstStyle/>
          <a:p>
            <a:r>
              <a:rPr lang="nl-NL" dirty="0"/>
              <a:t>Bewegende machinedelen</a:t>
            </a:r>
          </a:p>
        </p:txBody>
      </p:sp>
      <p:sp>
        <p:nvSpPr>
          <p:cNvPr id="3" name="Tijdelijke aanduiding voor inhoud 2">
            <a:extLst>
              <a:ext uri="{FF2B5EF4-FFF2-40B4-BE49-F238E27FC236}">
                <a16:creationId xmlns:a16="http://schemas.microsoft.com/office/drawing/2014/main" id="{9BC1DA06-627F-4F80-B0B2-50E0034800AE}"/>
              </a:ext>
            </a:extLst>
          </p:cNvPr>
          <p:cNvSpPr>
            <a:spLocks noGrp="1"/>
          </p:cNvSpPr>
          <p:nvPr>
            <p:ph idx="1"/>
          </p:nvPr>
        </p:nvSpPr>
        <p:spPr/>
        <p:txBody>
          <a:bodyPr/>
          <a:lstStyle/>
          <a:p>
            <a:pPr marL="342900" indent="-342900">
              <a:buFont typeface="Arial" panose="020B0604020202020204" pitchFamily="34" charset="0"/>
              <a:buChar char="•"/>
            </a:pPr>
            <a:r>
              <a:rPr lang="nl-NL" dirty="0"/>
              <a:t>Machineveiligheid: </a:t>
            </a:r>
          </a:p>
          <a:p>
            <a:pPr marL="617220" lvl="1" indent="-342900">
              <a:buFont typeface="Arial" panose="020B0604020202020204" pitchFamily="34" charset="0"/>
              <a:buChar char="•"/>
            </a:pPr>
            <a:r>
              <a:rPr lang="nl-NL" dirty="0"/>
              <a:t>Knel- en pletposities, scherpe delen zijn afgeschermd tijdens productie</a:t>
            </a:r>
          </a:p>
          <a:p>
            <a:pPr marL="617220" lvl="1" indent="-342900">
              <a:buFont typeface="Arial" panose="020B0604020202020204" pitchFamily="34" charset="0"/>
              <a:buChar char="•"/>
            </a:pPr>
            <a:r>
              <a:rPr lang="nl-NL" dirty="0"/>
              <a:t>Instellen en afstellen vanuit veilige positie</a:t>
            </a:r>
          </a:p>
          <a:p>
            <a:pPr marL="617220" lvl="1" indent="-342900">
              <a:buFont typeface="Arial" panose="020B0604020202020204" pitchFamily="34" charset="0"/>
              <a:buChar char="•"/>
            </a:pPr>
            <a:r>
              <a:rPr lang="nl-NL" dirty="0"/>
              <a:t>Volg de veilig werkinstructie</a:t>
            </a:r>
          </a:p>
          <a:p>
            <a:pPr marL="342900" indent="-342900">
              <a:buFont typeface="Arial" panose="020B0604020202020204" pitchFamily="34" charset="0"/>
              <a:buChar char="•"/>
            </a:pPr>
            <a:r>
              <a:rPr lang="nl-NL" dirty="0"/>
              <a:t>Tijdens onderhoud of reparatie: LTT</a:t>
            </a:r>
          </a:p>
          <a:p>
            <a:pPr marL="617220" lvl="1" indent="-342900">
              <a:buFont typeface="Arial" panose="020B0604020202020204" pitchFamily="34" charset="0"/>
              <a:buChar char="•"/>
            </a:pPr>
            <a:r>
              <a:rPr lang="nl-NL" dirty="0"/>
              <a:t>Energie is geborgd</a:t>
            </a:r>
          </a:p>
          <a:p>
            <a:pPr marL="617220" lvl="1" indent="-342900">
              <a:buFont typeface="Arial" panose="020B0604020202020204" pitchFamily="34" charset="0"/>
              <a:buChar char="•"/>
            </a:pPr>
            <a:r>
              <a:rPr lang="nl-NL" dirty="0"/>
              <a:t>Onverwachte beweging voorkomen</a:t>
            </a:r>
          </a:p>
          <a:p>
            <a:endParaRPr lang="nl-NL" dirty="0"/>
          </a:p>
          <a:p>
            <a:pPr marL="0" indent="0">
              <a:buNone/>
            </a:pPr>
            <a:r>
              <a:rPr lang="nl-NL" dirty="0">
                <a:solidFill>
                  <a:srgbClr val="FF0000"/>
                </a:solidFill>
              </a:rPr>
              <a:t>Draag geen handschoenen bij draaiende delen</a:t>
            </a:r>
          </a:p>
          <a:p>
            <a:endParaRPr lang="nl-NL" dirty="0"/>
          </a:p>
        </p:txBody>
      </p:sp>
    </p:spTree>
    <p:extLst>
      <p:ext uri="{BB962C8B-B14F-4D97-AF65-F5344CB8AC3E}">
        <p14:creationId xmlns:p14="http://schemas.microsoft.com/office/powerpoint/2010/main" val="2286234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51C935-59B1-4120-B02E-9722366FD94F}"/>
              </a:ext>
            </a:extLst>
          </p:cNvPr>
          <p:cNvSpPr>
            <a:spLocks noGrp="1"/>
          </p:cNvSpPr>
          <p:nvPr>
            <p:ph type="title"/>
          </p:nvPr>
        </p:nvSpPr>
        <p:spPr/>
        <p:txBody>
          <a:bodyPr anchor="b">
            <a:normAutofit/>
          </a:bodyPr>
          <a:lstStyle/>
          <a:p>
            <a:r>
              <a:rPr lang="nl-NL" sz="4100" dirty="0"/>
              <a:t>Scherpe delen en materialen</a:t>
            </a:r>
          </a:p>
        </p:txBody>
      </p:sp>
      <p:sp>
        <p:nvSpPr>
          <p:cNvPr id="3" name="Tijdelijke aanduiding voor inhoud 2">
            <a:extLst>
              <a:ext uri="{FF2B5EF4-FFF2-40B4-BE49-F238E27FC236}">
                <a16:creationId xmlns:a16="http://schemas.microsoft.com/office/drawing/2014/main" id="{DC30134B-C2A8-493F-8D97-B85C7D3C6045}"/>
              </a:ext>
            </a:extLst>
          </p:cNvPr>
          <p:cNvSpPr>
            <a:spLocks noGrp="1"/>
          </p:cNvSpPr>
          <p:nvPr>
            <p:ph idx="1"/>
          </p:nvPr>
        </p:nvSpPr>
        <p:spPr>
          <a:xfrm>
            <a:off x="5233182" y="1825625"/>
            <a:ext cx="6120618" cy="4351338"/>
          </a:xfrm>
        </p:spPr>
        <p:txBody>
          <a:bodyPr>
            <a:normAutofit/>
          </a:bodyPr>
          <a:lstStyle/>
          <a:p>
            <a:pPr marL="342900" indent="-342900">
              <a:buFont typeface="Arial" panose="020B0604020202020204" pitchFamily="34" charset="0"/>
              <a:buChar char="•"/>
            </a:pPr>
            <a:r>
              <a:rPr lang="nl-NL" dirty="0"/>
              <a:t>Gebruik snijbestendige handschoenen</a:t>
            </a:r>
          </a:p>
          <a:p>
            <a:pPr marL="342900" indent="-342900">
              <a:buFont typeface="Arial" panose="020B0604020202020204" pitchFamily="34" charset="0"/>
              <a:buChar char="•"/>
            </a:pPr>
            <a:r>
              <a:rPr lang="nl-NL" dirty="0"/>
              <a:t>Veilige (tussen-) opslag</a:t>
            </a:r>
          </a:p>
          <a:p>
            <a:pPr marL="342900" indent="-342900">
              <a:buFont typeface="Arial" panose="020B0604020202020204" pitchFamily="34" charset="0"/>
              <a:buChar char="•"/>
            </a:pPr>
            <a:r>
              <a:rPr lang="nl-NL" dirty="0"/>
              <a:t>Voorkomen:</a:t>
            </a:r>
          </a:p>
          <a:p>
            <a:pPr marL="617220" lvl="1" indent="-342900">
              <a:buFont typeface="Arial" panose="020B0604020202020204" pitchFamily="34" charset="0"/>
              <a:buChar char="•"/>
            </a:pPr>
            <a:r>
              <a:rPr lang="nl-NL" sz="2800" dirty="0"/>
              <a:t>Overbelasting bij tillen en dragen</a:t>
            </a:r>
          </a:p>
          <a:p>
            <a:pPr marL="617220" lvl="1" indent="-342900">
              <a:buFont typeface="Arial" panose="020B0604020202020204" pitchFamily="34" charset="0"/>
              <a:buChar char="•"/>
            </a:pPr>
            <a:r>
              <a:rPr lang="nl-NL" sz="2800" dirty="0"/>
              <a:t>Misgrijpen</a:t>
            </a:r>
          </a:p>
          <a:p>
            <a:pPr marL="617220" lvl="1" indent="-342900">
              <a:buFont typeface="Arial" panose="020B0604020202020204" pitchFamily="34" charset="0"/>
              <a:buChar char="•"/>
            </a:pPr>
            <a:r>
              <a:rPr lang="nl-NL" sz="2800" dirty="0"/>
              <a:t>Wegglijden </a:t>
            </a:r>
          </a:p>
        </p:txBody>
      </p:sp>
      <p:pic>
        <p:nvPicPr>
          <p:cNvPr id="4" name="Afbeelding 3">
            <a:extLst>
              <a:ext uri="{FF2B5EF4-FFF2-40B4-BE49-F238E27FC236}">
                <a16:creationId xmlns:a16="http://schemas.microsoft.com/office/drawing/2014/main" id="{9B2C22E4-4DED-4006-8F8F-8C725B85EBC1}"/>
              </a:ext>
            </a:extLst>
          </p:cNvPr>
          <p:cNvPicPr>
            <a:picLocks noChangeAspect="1"/>
          </p:cNvPicPr>
          <p:nvPr/>
        </p:nvPicPr>
        <p:blipFill rotWithShape="1">
          <a:blip r:embed="rId2"/>
          <a:srcRect l="21207" r="28266" b="-2"/>
          <a:stretch/>
        </p:blipFill>
        <p:spPr>
          <a:xfrm>
            <a:off x="1045050" y="1825625"/>
            <a:ext cx="2786722" cy="4122753"/>
          </a:xfrm>
          <a:prstGeom prst="rect">
            <a:avLst/>
          </a:prstGeom>
          <a:noFill/>
          <a:effectLst/>
        </p:spPr>
      </p:pic>
    </p:spTree>
    <p:extLst>
      <p:ext uri="{BB962C8B-B14F-4D97-AF65-F5344CB8AC3E}">
        <p14:creationId xmlns:p14="http://schemas.microsoft.com/office/powerpoint/2010/main" val="33703001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12A18B-3298-4E44-B995-9D2A501684E1}"/>
              </a:ext>
            </a:extLst>
          </p:cNvPr>
          <p:cNvSpPr>
            <a:spLocks noGrp="1"/>
          </p:cNvSpPr>
          <p:nvPr>
            <p:ph type="title"/>
          </p:nvPr>
        </p:nvSpPr>
        <p:spPr/>
        <p:txBody>
          <a:bodyPr anchor="b">
            <a:normAutofit/>
          </a:bodyPr>
          <a:lstStyle/>
          <a:p>
            <a:r>
              <a:rPr lang="nl-NL" sz="5400" dirty="0"/>
              <a:t>Veiligheidsmessen</a:t>
            </a:r>
          </a:p>
        </p:txBody>
      </p:sp>
      <p:sp>
        <p:nvSpPr>
          <p:cNvPr id="3" name="Tijdelijke aanduiding voor inhoud 2">
            <a:extLst>
              <a:ext uri="{FF2B5EF4-FFF2-40B4-BE49-F238E27FC236}">
                <a16:creationId xmlns:a16="http://schemas.microsoft.com/office/drawing/2014/main" id="{03E34AE0-768A-42E0-BEE1-86DE82FEBD02}"/>
              </a:ext>
            </a:extLst>
          </p:cNvPr>
          <p:cNvSpPr>
            <a:spLocks noGrp="1"/>
          </p:cNvSpPr>
          <p:nvPr>
            <p:ph idx="1"/>
          </p:nvPr>
        </p:nvSpPr>
        <p:spPr>
          <a:xfrm>
            <a:off x="6792686" y="1825625"/>
            <a:ext cx="4561114" cy="4351338"/>
          </a:xfrm>
        </p:spPr>
        <p:txBody>
          <a:bodyPr>
            <a:normAutofit/>
          </a:bodyPr>
          <a:lstStyle/>
          <a:p>
            <a:pPr marL="342900" indent="-342900">
              <a:buFont typeface="Arial" panose="020B0604020202020204" pitchFamily="34" charset="0"/>
              <a:buChar char="•"/>
            </a:pPr>
            <a:r>
              <a:rPr lang="nl-NL" dirty="0"/>
              <a:t>Snijtechniek:</a:t>
            </a:r>
          </a:p>
          <a:p>
            <a:pPr marL="617220" lvl="1" indent="-342900">
              <a:buFont typeface="Arial" panose="020B0604020202020204" pitchFamily="34" charset="0"/>
              <a:buChar char="•"/>
            </a:pPr>
            <a:r>
              <a:rPr lang="nl-NL" sz="2800" dirty="0"/>
              <a:t>Van je af snijden</a:t>
            </a:r>
          </a:p>
          <a:p>
            <a:pPr marL="617220" lvl="1" indent="-342900">
              <a:buFont typeface="Arial" panose="020B0604020202020204" pitchFamily="34" charset="0"/>
              <a:buChar char="•"/>
            </a:pPr>
            <a:r>
              <a:rPr lang="nl-NL" sz="2800" dirty="0"/>
              <a:t>Handen veilig</a:t>
            </a:r>
          </a:p>
          <a:p>
            <a:pPr marL="342900" indent="-342900">
              <a:buFont typeface="Arial" panose="020B0604020202020204" pitchFamily="34" charset="0"/>
              <a:buChar char="•"/>
            </a:pPr>
            <a:r>
              <a:rPr lang="nl-NL" dirty="0"/>
              <a:t>Veiligheidsmessen</a:t>
            </a:r>
          </a:p>
          <a:p>
            <a:pPr marL="617220" lvl="1" indent="-342900">
              <a:buFont typeface="Arial" panose="020B0604020202020204" pitchFamily="34" charset="0"/>
              <a:buChar char="•"/>
            </a:pPr>
            <a:r>
              <a:rPr lang="nl-NL" sz="2800" dirty="0"/>
              <a:t>Zoek geschikt mes</a:t>
            </a:r>
          </a:p>
          <a:p>
            <a:pPr marL="617220" lvl="1" indent="-342900">
              <a:buFont typeface="Arial" panose="020B0604020202020204" pitchFamily="34" charset="0"/>
              <a:buChar char="•"/>
            </a:pPr>
            <a:r>
              <a:rPr lang="nl-NL" sz="2800" dirty="0"/>
              <a:t>Testfase, kiezen</a:t>
            </a:r>
          </a:p>
          <a:p>
            <a:pPr marL="617220" lvl="1" indent="-342900">
              <a:buFont typeface="Arial" panose="020B0604020202020204" pitchFamily="34" charset="0"/>
              <a:buChar char="•"/>
            </a:pPr>
            <a:r>
              <a:rPr lang="nl-NL" sz="2800" dirty="0"/>
              <a:t>Invoeren nieuwe messen </a:t>
            </a:r>
          </a:p>
          <a:p>
            <a:pPr marL="617220" lvl="1" indent="-342900">
              <a:buFont typeface="Arial" panose="020B0604020202020204" pitchFamily="34" charset="0"/>
              <a:buChar char="•"/>
            </a:pPr>
            <a:r>
              <a:rPr lang="nl-NL" sz="2800" dirty="0"/>
              <a:t>Afvoeren oude messen</a:t>
            </a:r>
          </a:p>
        </p:txBody>
      </p:sp>
      <p:pic>
        <p:nvPicPr>
          <p:cNvPr id="4" name="Afbeelding 3">
            <a:extLst>
              <a:ext uri="{FF2B5EF4-FFF2-40B4-BE49-F238E27FC236}">
                <a16:creationId xmlns:a16="http://schemas.microsoft.com/office/drawing/2014/main" id="{95F1A636-3252-440F-B1E2-B5782337801F}"/>
              </a:ext>
            </a:extLst>
          </p:cNvPr>
          <p:cNvPicPr>
            <a:picLocks noChangeAspect="1"/>
          </p:cNvPicPr>
          <p:nvPr/>
        </p:nvPicPr>
        <p:blipFill rotWithShape="1">
          <a:blip r:embed="rId2"/>
          <a:srcRect t="22806" b="22692"/>
          <a:stretch/>
        </p:blipFill>
        <p:spPr>
          <a:xfrm>
            <a:off x="838200" y="1813467"/>
            <a:ext cx="4014216" cy="2187827"/>
          </a:xfrm>
          <a:prstGeom prst="rect">
            <a:avLst/>
          </a:prstGeom>
          <a:noFill/>
        </p:spPr>
      </p:pic>
      <p:pic>
        <p:nvPicPr>
          <p:cNvPr id="5" name="Picture 4" descr="Veiligheidsmes SECUPRO MERAK NR. 124001 | MARTOR">
            <a:extLst>
              <a:ext uri="{FF2B5EF4-FFF2-40B4-BE49-F238E27FC236}">
                <a16:creationId xmlns:a16="http://schemas.microsoft.com/office/drawing/2014/main" id="{51B1DFB3-FA64-4665-B0E9-8F52AB82D371}"/>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38200" y="4124073"/>
            <a:ext cx="3995928" cy="1739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3609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6F9775-338A-4336-A80D-3C631B6AD751}"/>
              </a:ext>
            </a:extLst>
          </p:cNvPr>
          <p:cNvSpPr>
            <a:spLocks noGrp="1"/>
          </p:cNvSpPr>
          <p:nvPr>
            <p:ph type="title"/>
          </p:nvPr>
        </p:nvSpPr>
        <p:spPr/>
        <p:txBody>
          <a:bodyPr anchor="b">
            <a:normAutofit/>
          </a:bodyPr>
          <a:lstStyle/>
          <a:p>
            <a:r>
              <a:rPr lang="nl-NL" sz="5400"/>
              <a:t>Handschoenen</a:t>
            </a:r>
          </a:p>
        </p:txBody>
      </p:sp>
      <p:sp>
        <p:nvSpPr>
          <p:cNvPr id="8" name="Tijdelijke aanduiding voor inhoud 7">
            <a:extLst>
              <a:ext uri="{FF2B5EF4-FFF2-40B4-BE49-F238E27FC236}">
                <a16:creationId xmlns:a16="http://schemas.microsoft.com/office/drawing/2014/main" id="{6070BFDC-06DC-4726-9F87-1F0FF39CFE3A}"/>
              </a:ext>
            </a:extLst>
          </p:cNvPr>
          <p:cNvSpPr>
            <a:spLocks noGrp="1"/>
          </p:cNvSpPr>
          <p:nvPr>
            <p:ph idx="1"/>
          </p:nvPr>
        </p:nvSpPr>
        <p:spPr>
          <a:xfrm>
            <a:off x="6357256" y="1690688"/>
            <a:ext cx="4996543" cy="4623026"/>
          </a:xfrm>
        </p:spPr>
        <p:txBody>
          <a:bodyPr anchor="t">
            <a:normAutofit fontScale="85000" lnSpcReduction="10000"/>
          </a:bodyPr>
          <a:lstStyle/>
          <a:p>
            <a:r>
              <a:rPr lang="nl-NL" dirty="0"/>
              <a:t>Beschermt tegen:</a:t>
            </a:r>
          </a:p>
          <a:p>
            <a:pPr marL="342900" indent="-342900">
              <a:buFont typeface="Arial" panose="020B0604020202020204" pitchFamily="34" charset="0"/>
              <a:buChar char="•"/>
            </a:pPr>
            <a:r>
              <a:rPr lang="nl-NL" dirty="0"/>
              <a:t>Schuren</a:t>
            </a:r>
          </a:p>
          <a:p>
            <a:pPr marL="342900" indent="-342900">
              <a:buFont typeface="Arial" panose="020B0604020202020204" pitchFamily="34" charset="0"/>
              <a:buChar char="•"/>
            </a:pPr>
            <a:r>
              <a:rPr lang="nl-NL" dirty="0"/>
              <a:t>Snijden</a:t>
            </a:r>
          </a:p>
          <a:p>
            <a:pPr marL="342900" indent="-342900">
              <a:buFont typeface="Arial" panose="020B0604020202020204" pitchFamily="34" charset="0"/>
              <a:buChar char="•"/>
            </a:pPr>
            <a:r>
              <a:rPr lang="nl-NL" dirty="0"/>
              <a:t>Scheuren</a:t>
            </a:r>
          </a:p>
          <a:p>
            <a:pPr marL="342900" indent="-342900">
              <a:buFont typeface="Arial" panose="020B0604020202020204" pitchFamily="34" charset="0"/>
              <a:buChar char="•"/>
            </a:pPr>
            <a:r>
              <a:rPr lang="nl-NL" dirty="0"/>
              <a:t>Perforatie</a:t>
            </a:r>
          </a:p>
          <a:p>
            <a:pPr marL="342900" indent="-342900">
              <a:buFont typeface="Arial" panose="020B0604020202020204" pitchFamily="34" charset="0"/>
              <a:buChar char="•"/>
            </a:pPr>
            <a:endParaRPr lang="nl-NL" dirty="0"/>
          </a:p>
          <a:p>
            <a:r>
              <a:rPr lang="nl-NL" dirty="0"/>
              <a:t>Verplicht bij:</a:t>
            </a:r>
          </a:p>
          <a:p>
            <a:pPr marL="342900" indent="-342900">
              <a:buFont typeface="Arial" panose="020B0604020202020204" pitchFamily="34" charset="0"/>
              <a:buChar char="•"/>
            </a:pPr>
            <a:r>
              <a:rPr lang="nl-NL" dirty="0"/>
              <a:t>Contact met scherpe delen</a:t>
            </a:r>
          </a:p>
          <a:p>
            <a:pPr marL="342900" indent="-342900">
              <a:buFont typeface="Arial" panose="020B0604020202020204" pitchFamily="34" charset="0"/>
              <a:buChar char="•"/>
            </a:pPr>
            <a:r>
              <a:rPr lang="nl-NL" dirty="0"/>
              <a:t>Knel en plet risico’s</a:t>
            </a:r>
          </a:p>
          <a:p>
            <a:pPr marL="0" indent="0">
              <a:buNone/>
            </a:pPr>
            <a:endParaRPr lang="nl-NL" dirty="0"/>
          </a:p>
          <a:p>
            <a:pPr marL="0" indent="0">
              <a:buNone/>
            </a:pPr>
            <a:r>
              <a:rPr lang="nl-NL" b="1" dirty="0"/>
              <a:t>Niet gebruiken bij draaiende delen!</a:t>
            </a:r>
          </a:p>
        </p:txBody>
      </p:sp>
      <p:pic>
        <p:nvPicPr>
          <p:cNvPr id="4" name="Afbeelding 3">
            <a:extLst>
              <a:ext uri="{FF2B5EF4-FFF2-40B4-BE49-F238E27FC236}">
                <a16:creationId xmlns:a16="http://schemas.microsoft.com/office/drawing/2014/main" id="{F48B074A-3CF9-4A61-B4E6-F1BFFBDE7F28}"/>
              </a:ext>
            </a:extLst>
          </p:cNvPr>
          <p:cNvPicPr>
            <a:picLocks noChangeAspect="1"/>
          </p:cNvPicPr>
          <p:nvPr/>
        </p:nvPicPr>
        <p:blipFill>
          <a:blip r:embed="rId2"/>
          <a:stretch>
            <a:fillRect/>
          </a:stretch>
        </p:blipFill>
        <p:spPr>
          <a:xfrm>
            <a:off x="539554" y="2014244"/>
            <a:ext cx="5764365" cy="3275207"/>
          </a:xfrm>
          <a:prstGeom prst="rect">
            <a:avLst/>
          </a:prstGeom>
        </p:spPr>
      </p:pic>
    </p:spTree>
    <p:extLst>
      <p:ext uri="{BB962C8B-B14F-4D97-AF65-F5344CB8AC3E}">
        <p14:creationId xmlns:p14="http://schemas.microsoft.com/office/powerpoint/2010/main" val="4211166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97CFC7-B50C-4ACA-BC01-69CE7D489B78}"/>
              </a:ext>
            </a:extLst>
          </p:cNvPr>
          <p:cNvSpPr>
            <a:spLocks noGrp="1"/>
          </p:cNvSpPr>
          <p:nvPr>
            <p:ph type="title"/>
          </p:nvPr>
        </p:nvSpPr>
        <p:spPr/>
        <p:txBody>
          <a:bodyPr/>
          <a:lstStyle/>
          <a:p>
            <a:r>
              <a:rPr lang="nl-NL" dirty="0"/>
              <a:t>Handschoenen - aandachtspunten</a:t>
            </a:r>
          </a:p>
        </p:txBody>
      </p:sp>
      <p:sp>
        <p:nvSpPr>
          <p:cNvPr id="3" name="Tijdelijke aanduiding voor inhoud 2">
            <a:extLst>
              <a:ext uri="{FF2B5EF4-FFF2-40B4-BE49-F238E27FC236}">
                <a16:creationId xmlns:a16="http://schemas.microsoft.com/office/drawing/2014/main" id="{EFB26BEF-9395-490E-B922-9BAEBF75CC78}"/>
              </a:ext>
            </a:extLst>
          </p:cNvPr>
          <p:cNvSpPr>
            <a:spLocks noGrp="1"/>
          </p:cNvSpPr>
          <p:nvPr>
            <p:ph idx="1"/>
          </p:nvPr>
        </p:nvSpPr>
        <p:spPr>
          <a:xfrm>
            <a:off x="6772350" y="1825625"/>
            <a:ext cx="4581450" cy="4351338"/>
          </a:xfrm>
        </p:spPr>
        <p:txBody>
          <a:bodyPr/>
          <a:lstStyle/>
          <a:p>
            <a:pPr marL="342900" indent="-342900"/>
            <a:r>
              <a:rPr lang="nl-NL" dirty="0"/>
              <a:t>Welk type handschoen (voor welk risico)?</a:t>
            </a:r>
          </a:p>
          <a:p>
            <a:pPr marL="617220" lvl="1" indent="-342900"/>
            <a:r>
              <a:rPr lang="nl-NL" dirty="0"/>
              <a:t>Chemisch</a:t>
            </a:r>
          </a:p>
          <a:p>
            <a:pPr marL="617220" lvl="1" indent="-342900"/>
            <a:r>
              <a:rPr lang="nl-NL" dirty="0"/>
              <a:t>Mechanisch </a:t>
            </a:r>
          </a:p>
          <a:p>
            <a:pPr marL="617220" lvl="1" indent="-342900"/>
            <a:r>
              <a:rPr lang="nl-NL" dirty="0"/>
              <a:t>Thermisch</a:t>
            </a:r>
          </a:p>
          <a:p>
            <a:pPr marL="342900" indent="-342900"/>
            <a:r>
              <a:rPr lang="nl-NL" dirty="0"/>
              <a:t>Welke maat?</a:t>
            </a:r>
          </a:p>
          <a:p>
            <a:pPr marL="342900" indent="-342900"/>
            <a:r>
              <a:rPr lang="nl-NL" dirty="0"/>
              <a:t>Correct gebruik</a:t>
            </a:r>
          </a:p>
          <a:p>
            <a:pPr marL="342900" indent="-342900"/>
            <a:r>
              <a:rPr lang="nl-NL" dirty="0"/>
              <a:t>Op tijd reinigen of vervangen</a:t>
            </a:r>
          </a:p>
          <a:p>
            <a:pPr marL="342900" indent="-342900"/>
            <a:endParaRPr lang="nl-NL" dirty="0"/>
          </a:p>
        </p:txBody>
      </p:sp>
      <p:pic>
        <p:nvPicPr>
          <p:cNvPr id="17" name="Afbeelding 16">
            <a:extLst>
              <a:ext uri="{FF2B5EF4-FFF2-40B4-BE49-F238E27FC236}">
                <a16:creationId xmlns:a16="http://schemas.microsoft.com/office/drawing/2014/main" id="{8E083061-F024-489D-A0DD-F48468772184}"/>
              </a:ext>
            </a:extLst>
          </p:cNvPr>
          <p:cNvPicPr>
            <a:picLocks noChangeAspect="1"/>
          </p:cNvPicPr>
          <p:nvPr/>
        </p:nvPicPr>
        <p:blipFill>
          <a:blip r:embed="rId3"/>
          <a:stretch>
            <a:fillRect/>
          </a:stretch>
        </p:blipFill>
        <p:spPr>
          <a:xfrm>
            <a:off x="1832473" y="1946423"/>
            <a:ext cx="671332" cy="1001210"/>
          </a:xfrm>
          <a:prstGeom prst="rect">
            <a:avLst/>
          </a:prstGeom>
        </p:spPr>
      </p:pic>
      <p:pic>
        <p:nvPicPr>
          <p:cNvPr id="19" name="Afbeelding 18">
            <a:extLst>
              <a:ext uri="{FF2B5EF4-FFF2-40B4-BE49-F238E27FC236}">
                <a16:creationId xmlns:a16="http://schemas.microsoft.com/office/drawing/2014/main" id="{B750119C-8672-4189-85C5-2EE6E20AD4EE}"/>
              </a:ext>
            </a:extLst>
          </p:cNvPr>
          <p:cNvPicPr>
            <a:picLocks noChangeAspect="1"/>
          </p:cNvPicPr>
          <p:nvPr/>
        </p:nvPicPr>
        <p:blipFill>
          <a:blip r:embed="rId4"/>
          <a:stretch>
            <a:fillRect/>
          </a:stretch>
        </p:blipFill>
        <p:spPr>
          <a:xfrm>
            <a:off x="4496261" y="1946424"/>
            <a:ext cx="648182" cy="960699"/>
          </a:xfrm>
          <a:prstGeom prst="rect">
            <a:avLst/>
          </a:prstGeom>
        </p:spPr>
      </p:pic>
      <p:pic>
        <p:nvPicPr>
          <p:cNvPr id="21" name="Afbeelding 20">
            <a:extLst>
              <a:ext uri="{FF2B5EF4-FFF2-40B4-BE49-F238E27FC236}">
                <a16:creationId xmlns:a16="http://schemas.microsoft.com/office/drawing/2014/main" id="{6A3EB0C1-24A0-49F1-8BCD-0E76F7886B5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25445" y="3428999"/>
            <a:ext cx="4928355" cy="2021889"/>
          </a:xfrm>
          <a:prstGeom prst="rect">
            <a:avLst/>
          </a:prstGeom>
        </p:spPr>
      </p:pic>
      <p:pic>
        <p:nvPicPr>
          <p:cNvPr id="5" name="Afbeelding 4">
            <a:extLst>
              <a:ext uri="{FF2B5EF4-FFF2-40B4-BE49-F238E27FC236}">
                <a16:creationId xmlns:a16="http://schemas.microsoft.com/office/drawing/2014/main" id="{EF1AFD50-3CFF-4A9C-A888-3D2A2AD667B2}"/>
              </a:ext>
            </a:extLst>
          </p:cNvPr>
          <p:cNvPicPr>
            <a:picLocks noChangeAspect="1"/>
          </p:cNvPicPr>
          <p:nvPr/>
        </p:nvPicPr>
        <p:blipFill>
          <a:blip r:embed="rId6"/>
          <a:stretch>
            <a:fillRect/>
          </a:stretch>
        </p:blipFill>
        <p:spPr>
          <a:xfrm>
            <a:off x="3113234" y="1946423"/>
            <a:ext cx="773598" cy="960700"/>
          </a:xfrm>
          <a:prstGeom prst="rect">
            <a:avLst/>
          </a:prstGeom>
        </p:spPr>
      </p:pic>
    </p:spTree>
    <p:extLst>
      <p:ext uri="{BB962C8B-B14F-4D97-AF65-F5344CB8AC3E}">
        <p14:creationId xmlns:p14="http://schemas.microsoft.com/office/powerpoint/2010/main" val="436024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02CE08C5-7B95-4990-B645-36819E2306E4}"/>
              </a:ext>
            </a:extLst>
          </p:cNvPr>
          <p:cNvSpPr>
            <a:spLocks noGrp="1"/>
          </p:cNvSpPr>
          <p:nvPr>
            <p:ph type="title"/>
          </p:nvPr>
        </p:nvSpPr>
        <p:spPr/>
        <p:txBody>
          <a:bodyPr/>
          <a:lstStyle/>
          <a:p>
            <a:r>
              <a:rPr lang="nl-NL" dirty="0"/>
              <a:t>Uitschieten voorkomen</a:t>
            </a:r>
          </a:p>
        </p:txBody>
      </p:sp>
      <p:sp>
        <p:nvSpPr>
          <p:cNvPr id="6" name="Tijdelijke aanduiding voor inhoud 5">
            <a:extLst>
              <a:ext uri="{FF2B5EF4-FFF2-40B4-BE49-F238E27FC236}">
                <a16:creationId xmlns:a16="http://schemas.microsoft.com/office/drawing/2014/main" id="{5DA3ECF1-C725-4CAB-90B8-A74662A152F6}"/>
              </a:ext>
            </a:extLst>
          </p:cNvPr>
          <p:cNvSpPr>
            <a:spLocks noGrp="1"/>
          </p:cNvSpPr>
          <p:nvPr>
            <p:ph idx="1"/>
          </p:nvPr>
        </p:nvSpPr>
        <p:spPr/>
        <p:txBody>
          <a:bodyPr>
            <a:normAutofit fontScale="92500" lnSpcReduction="20000"/>
          </a:bodyPr>
          <a:lstStyle/>
          <a:p>
            <a:pPr marL="342900" indent="-342900"/>
            <a:r>
              <a:rPr lang="nl-NL" dirty="0"/>
              <a:t>Kies het juiste gereedschap</a:t>
            </a:r>
          </a:p>
          <a:p>
            <a:pPr marL="617220" lvl="1" indent="-342900"/>
            <a:r>
              <a:rPr lang="nl-NL" dirty="0"/>
              <a:t>Geschikt, passend, schoon, niet versleten</a:t>
            </a:r>
          </a:p>
          <a:p>
            <a:pPr marL="342900" indent="-342900"/>
            <a:r>
              <a:rPr lang="nl-NL" dirty="0"/>
              <a:t>Positioneer materiaal</a:t>
            </a:r>
          </a:p>
          <a:p>
            <a:pPr marL="617220" lvl="1" indent="-342900"/>
            <a:r>
              <a:rPr lang="nl-NL" dirty="0"/>
              <a:t>Voorkom omvallen, wegschuiven, draaien</a:t>
            </a:r>
          </a:p>
          <a:p>
            <a:pPr marL="342900" indent="-342900"/>
            <a:r>
              <a:rPr lang="nl-NL" dirty="0"/>
              <a:t>Positioneer jezelf</a:t>
            </a:r>
          </a:p>
          <a:p>
            <a:pPr marL="617220" lvl="1" indent="-342900"/>
            <a:r>
              <a:rPr lang="nl-NL" dirty="0"/>
              <a:t>Stabiele ondergrond</a:t>
            </a:r>
          </a:p>
          <a:p>
            <a:pPr marL="617220" lvl="1" indent="-342900"/>
            <a:r>
              <a:rPr lang="nl-NL" dirty="0"/>
              <a:t>Ergonomische houding</a:t>
            </a:r>
          </a:p>
          <a:p>
            <a:pPr marL="617220" lvl="1" indent="-342900"/>
            <a:r>
              <a:rPr lang="nl-NL" dirty="0"/>
              <a:t>Op hoogte? Gebruik hoogwerker</a:t>
            </a:r>
          </a:p>
          <a:p>
            <a:pPr marL="342900" indent="-342900"/>
            <a:r>
              <a:rPr lang="nl-NL" dirty="0"/>
              <a:t>Voorbereid op uitschieten</a:t>
            </a:r>
          </a:p>
          <a:p>
            <a:pPr marL="617220" lvl="1" indent="-342900"/>
            <a:r>
              <a:rPr lang="nl-NL" dirty="0"/>
              <a:t>Wat kun je raken als je doorschiet?</a:t>
            </a:r>
          </a:p>
          <a:p>
            <a:endParaRPr lang="nl-NL" dirty="0"/>
          </a:p>
          <a:p>
            <a:r>
              <a:rPr lang="nl-NL" dirty="0">
                <a:solidFill>
                  <a:srgbClr val="FF0000"/>
                </a:solidFill>
              </a:rPr>
              <a:t>Bij twijfel: eerst een LMRA!</a:t>
            </a:r>
          </a:p>
        </p:txBody>
      </p:sp>
    </p:spTree>
    <p:extLst>
      <p:ext uri="{BB962C8B-B14F-4D97-AF65-F5344CB8AC3E}">
        <p14:creationId xmlns:p14="http://schemas.microsoft.com/office/powerpoint/2010/main" val="2574154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E12A1D-2BD1-40DE-B142-71B3400F4154}"/>
              </a:ext>
            </a:extLst>
          </p:cNvPr>
          <p:cNvSpPr>
            <a:spLocks noGrp="1"/>
          </p:cNvSpPr>
          <p:nvPr>
            <p:ph type="title"/>
          </p:nvPr>
        </p:nvSpPr>
        <p:spPr/>
        <p:txBody>
          <a:bodyPr/>
          <a:lstStyle/>
          <a:p>
            <a:r>
              <a:rPr lang="nl-NL" dirty="0"/>
              <a:t>Onjuist of ongeschikt gereedschap</a:t>
            </a:r>
          </a:p>
        </p:txBody>
      </p:sp>
      <p:sp>
        <p:nvSpPr>
          <p:cNvPr id="3" name="Tijdelijke aanduiding voor inhoud 2">
            <a:extLst>
              <a:ext uri="{FF2B5EF4-FFF2-40B4-BE49-F238E27FC236}">
                <a16:creationId xmlns:a16="http://schemas.microsoft.com/office/drawing/2014/main" id="{9B3554C6-637E-4AB4-9358-151BE7E2A89E}"/>
              </a:ext>
            </a:extLst>
          </p:cNvPr>
          <p:cNvSpPr>
            <a:spLocks noGrp="1"/>
          </p:cNvSpPr>
          <p:nvPr>
            <p:ph idx="1"/>
          </p:nvPr>
        </p:nvSpPr>
        <p:spPr>
          <a:xfrm>
            <a:off x="5877016" y="1825625"/>
            <a:ext cx="5476783" cy="4351338"/>
          </a:xfrm>
        </p:spPr>
        <p:txBody>
          <a:bodyPr/>
          <a:lstStyle/>
          <a:p>
            <a:pPr marL="342900" indent="-342900"/>
            <a:r>
              <a:rPr lang="nl-NL" dirty="0"/>
              <a:t>Gebruik het juiste gereedschap voor de klus</a:t>
            </a:r>
          </a:p>
          <a:p>
            <a:pPr marL="342900" indent="-342900"/>
            <a:r>
              <a:rPr lang="nl-NL" dirty="0"/>
              <a:t>Voer beschadigd of versleten gereedschap direct af</a:t>
            </a:r>
          </a:p>
          <a:p>
            <a:pPr marL="342900" indent="-342900"/>
            <a:r>
              <a:rPr lang="nl-NL" dirty="0"/>
              <a:t>Maak gereedschap na gebruik schoon en ruim het op</a:t>
            </a:r>
          </a:p>
        </p:txBody>
      </p:sp>
      <p:pic>
        <p:nvPicPr>
          <p:cNvPr id="6" name="Afbeelding 5">
            <a:extLst>
              <a:ext uri="{FF2B5EF4-FFF2-40B4-BE49-F238E27FC236}">
                <a16:creationId xmlns:a16="http://schemas.microsoft.com/office/drawing/2014/main" id="{4614D9DC-DE03-4103-A376-9AC0B0497412}"/>
              </a:ext>
            </a:extLst>
          </p:cNvPr>
          <p:cNvPicPr>
            <a:picLocks noChangeAspect="1"/>
          </p:cNvPicPr>
          <p:nvPr/>
        </p:nvPicPr>
        <p:blipFill>
          <a:blip r:embed="rId2"/>
          <a:stretch>
            <a:fillRect/>
          </a:stretch>
        </p:blipFill>
        <p:spPr>
          <a:xfrm>
            <a:off x="1536348" y="1669686"/>
            <a:ext cx="4005162" cy="4095368"/>
          </a:xfrm>
          <a:prstGeom prst="rect">
            <a:avLst/>
          </a:prstGeom>
        </p:spPr>
      </p:pic>
    </p:spTree>
    <p:extLst>
      <p:ext uri="{BB962C8B-B14F-4D97-AF65-F5344CB8AC3E}">
        <p14:creationId xmlns:p14="http://schemas.microsoft.com/office/powerpoint/2010/main" val="3994540061"/>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TotalTime>
  <Words>915</Words>
  <Application>Microsoft Office PowerPoint</Application>
  <PresentationFormat>Breedbeeld</PresentationFormat>
  <Paragraphs>160</Paragraphs>
  <Slides>16</Slides>
  <Notes>8</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16</vt:i4>
      </vt:variant>
    </vt:vector>
  </HeadingPairs>
  <TitlesOfParts>
    <vt:vector size="19" baseType="lpstr">
      <vt:lpstr>Arial</vt:lpstr>
      <vt:lpstr>Calibri</vt:lpstr>
      <vt:lpstr>Kantoorthema</vt:lpstr>
      <vt:lpstr>Toolbox handletsel</vt:lpstr>
      <vt:lpstr>Risico’s</vt:lpstr>
      <vt:lpstr>Bewegende machinedelen</vt:lpstr>
      <vt:lpstr>Scherpe delen en materialen</vt:lpstr>
      <vt:lpstr>Veiligheidsmessen</vt:lpstr>
      <vt:lpstr>Handschoenen</vt:lpstr>
      <vt:lpstr>Handschoenen - aandachtspunten</vt:lpstr>
      <vt:lpstr>Uitschieten voorkomen</vt:lpstr>
      <vt:lpstr>Onjuist of ongeschikt gereedschap</vt:lpstr>
      <vt:lpstr>Zware objecten </vt:lpstr>
      <vt:lpstr>Voldoende werkruimte</vt:lpstr>
      <vt:lpstr>Hete delen</vt:lpstr>
      <vt:lpstr>Chemicaliën: sluipend gevaar</vt:lpstr>
      <vt:lpstr>En als het toch misgaat..</vt:lpstr>
      <vt:lpstr>Meld bijna ongevallen</vt:lpstr>
      <vt:lpstr>Zuinig op je handen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Twan Schellekens</dc:creator>
  <cp:lastModifiedBy>Jelte Belshof</cp:lastModifiedBy>
  <cp:revision>52</cp:revision>
  <dcterms:created xsi:type="dcterms:W3CDTF">2021-11-12T11:20:52Z</dcterms:created>
  <dcterms:modified xsi:type="dcterms:W3CDTF">2022-02-04T15:04:32Z</dcterms:modified>
</cp:coreProperties>
</file>