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78" r:id="rId6"/>
    <p:sldId id="279" r:id="rId7"/>
    <p:sldId id="421" r:id="rId8"/>
    <p:sldId id="423" r:id="rId9"/>
    <p:sldId id="425" r:id="rId10"/>
    <p:sldId id="426" r:id="rId11"/>
    <p:sldId id="427" r:id="rId12"/>
    <p:sldId id="428" r:id="rId13"/>
    <p:sldId id="405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3AE1D0-6271-4B54-B50C-D3C4DE600521}" v="5" dt="2026-01-12T18:23:37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41"/>
    <p:restoredTop sz="94688"/>
  </p:normalViewPr>
  <p:slideViewPr>
    <p:cSldViewPr snapToGrid="0" snapToObjects="1">
      <p:cViewPr varScale="1">
        <p:scale>
          <a:sx n="78" d="100"/>
          <a:sy n="78" d="100"/>
        </p:scale>
        <p:origin x="13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Kamphuis | EHS Services" userId="d8190b39-493a-4022-a7f1-dd7a0ae05e47" providerId="ADAL" clId="{A75CE84E-0438-46DB-A09E-C1D0B8FEB8BD}"/>
    <pc:docChg chg="modSld">
      <pc:chgData name="Barbara Kamphuis | EHS Services" userId="d8190b39-493a-4022-a7f1-dd7a0ae05e47" providerId="ADAL" clId="{A75CE84E-0438-46DB-A09E-C1D0B8FEB8BD}" dt="2026-01-12T18:25:21.712" v="92" actId="20577"/>
      <pc:docMkLst>
        <pc:docMk/>
      </pc:docMkLst>
      <pc:sldChg chg="addSp modSp mod">
        <pc:chgData name="Barbara Kamphuis | EHS Services" userId="d8190b39-493a-4022-a7f1-dd7a0ae05e47" providerId="ADAL" clId="{A75CE84E-0438-46DB-A09E-C1D0B8FEB8BD}" dt="2026-01-12T18:22:13.891" v="8" actId="14100"/>
        <pc:sldMkLst>
          <pc:docMk/>
          <pc:sldMk cId="3891138407" sldId="278"/>
        </pc:sldMkLst>
        <pc:spChg chg="mod">
          <ac:chgData name="Barbara Kamphuis | EHS Services" userId="d8190b39-493a-4022-a7f1-dd7a0ae05e47" providerId="ADAL" clId="{A75CE84E-0438-46DB-A09E-C1D0B8FEB8BD}" dt="2026-01-12T18:22:13.891" v="8" actId="14100"/>
          <ac:spMkLst>
            <pc:docMk/>
            <pc:sldMk cId="3891138407" sldId="278"/>
            <ac:spMk id="3" creationId="{6E6415F5-CF90-4618-B0AA-F3AA670C9815}"/>
          </ac:spMkLst>
        </pc:spChg>
        <pc:graphicFrameChg chg="add mod">
          <ac:chgData name="Barbara Kamphuis | EHS Services" userId="d8190b39-493a-4022-a7f1-dd7a0ae05e47" providerId="ADAL" clId="{A75CE84E-0438-46DB-A09E-C1D0B8FEB8BD}" dt="2026-01-12T18:22:08.718" v="6" actId="14100"/>
          <ac:graphicFrameMkLst>
            <pc:docMk/>
            <pc:sldMk cId="3891138407" sldId="278"/>
            <ac:graphicFrameMk id="4" creationId="{AB6FAB0C-82C9-CF82-65C7-7F6EF90FE52D}"/>
          </ac:graphicFrameMkLst>
        </pc:graphicFrameChg>
      </pc:sldChg>
      <pc:sldChg chg="modSp mod">
        <pc:chgData name="Barbara Kamphuis | EHS Services" userId="d8190b39-493a-4022-a7f1-dd7a0ae05e47" providerId="ADAL" clId="{A75CE84E-0438-46DB-A09E-C1D0B8FEB8BD}" dt="2026-01-12T18:24:11.439" v="90" actId="20577"/>
        <pc:sldMkLst>
          <pc:docMk/>
          <pc:sldMk cId="4231513133" sldId="426"/>
        </pc:sldMkLst>
        <pc:spChg chg="mod">
          <ac:chgData name="Barbara Kamphuis | EHS Services" userId="d8190b39-493a-4022-a7f1-dd7a0ae05e47" providerId="ADAL" clId="{A75CE84E-0438-46DB-A09E-C1D0B8FEB8BD}" dt="2026-01-12T18:24:11.439" v="90" actId="20577"/>
          <ac:spMkLst>
            <pc:docMk/>
            <pc:sldMk cId="4231513133" sldId="426"/>
            <ac:spMk id="3" creationId="{E43C9A20-EA3E-6EFC-4D4E-1D03EB9E4BB6}"/>
          </ac:spMkLst>
        </pc:spChg>
      </pc:sldChg>
      <pc:sldChg chg="modSp mod">
        <pc:chgData name="Barbara Kamphuis | EHS Services" userId="d8190b39-493a-4022-a7f1-dd7a0ae05e47" providerId="ADAL" clId="{A75CE84E-0438-46DB-A09E-C1D0B8FEB8BD}" dt="2026-01-12T18:25:14.576" v="91" actId="20577"/>
        <pc:sldMkLst>
          <pc:docMk/>
          <pc:sldMk cId="1787522081" sldId="427"/>
        </pc:sldMkLst>
        <pc:spChg chg="mod">
          <ac:chgData name="Barbara Kamphuis | EHS Services" userId="d8190b39-493a-4022-a7f1-dd7a0ae05e47" providerId="ADAL" clId="{A75CE84E-0438-46DB-A09E-C1D0B8FEB8BD}" dt="2026-01-12T18:25:14.576" v="91" actId="20577"/>
          <ac:spMkLst>
            <pc:docMk/>
            <pc:sldMk cId="1787522081" sldId="427"/>
            <ac:spMk id="3" creationId="{829A88A3-BD97-8025-1DB1-35035463F883}"/>
          </ac:spMkLst>
        </pc:spChg>
      </pc:sldChg>
      <pc:sldChg chg="modSp mod">
        <pc:chgData name="Barbara Kamphuis | EHS Services" userId="d8190b39-493a-4022-a7f1-dd7a0ae05e47" providerId="ADAL" clId="{A75CE84E-0438-46DB-A09E-C1D0B8FEB8BD}" dt="2026-01-12T18:25:21.712" v="92" actId="20577"/>
        <pc:sldMkLst>
          <pc:docMk/>
          <pc:sldMk cId="3033227702" sldId="428"/>
        </pc:sldMkLst>
        <pc:spChg chg="mod">
          <ac:chgData name="Barbara Kamphuis | EHS Services" userId="d8190b39-493a-4022-a7f1-dd7a0ae05e47" providerId="ADAL" clId="{A75CE84E-0438-46DB-A09E-C1D0B8FEB8BD}" dt="2026-01-12T18:25:21.712" v="92" actId="20577"/>
          <ac:spMkLst>
            <pc:docMk/>
            <pc:sldMk cId="3033227702" sldId="428"/>
            <ac:spMk id="3" creationId="{9F90D818-9D55-AE31-2294-0CA0DAED9C5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87-4CB6-9E87-9D6A2D69BB50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87-4CB6-9E87-9D6A2D69BB50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87-4CB6-9E87-9D6A2D69BB50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87-4CB6-9E87-9D6A2D69BB50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587-4CB6-9E87-9D6A2D69BB50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587-4CB6-9E87-9D6A2D69BB50}"/>
              </c:ext>
            </c:extLst>
          </c:dPt>
          <c:dPt>
            <c:idx val="6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587-4CB6-9E87-9D6A2D69BB50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587-4CB6-9E87-9D6A2D69BB50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587-4CB6-9E87-9D6A2D69BB50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587-4CB6-9E87-9D6A2D69BB50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587-4CB6-9E87-9D6A2D69BB50}"/>
              </c:ext>
            </c:extLst>
          </c:dPt>
          <c:cat>
            <c:strRef>
              <c:f>VNP!$A$2:$A$12</c:f>
              <c:strCache>
                <c:ptCount val="11"/>
                <c:pt idx="0">
                  <c:v>Misstappen, struikelen, uitglijden</c:v>
                </c:pt>
                <c:pt idx="1">
                  <c:v>Klemmen of bekneld raken</c:v>
                </c:pt>
                <c:pt idx="2">
                  <c:v>Getroffen worden door een voorwerp</c:v>
                </c:pt>
                <c:pt idx="3">
                  <c:v>Anders</c:v>
                </c:pt>
                <c:pt idx="4">
                  <c:v>Snijden en steken door scherpe voorwerpen</c:v>
                </c:pt>
                <c:pt idx="5">
                  <c:v>Horizontaal en verticaal transport</c:v>
                </c:pt>
                <c:pt idx="6">
                  <c:v>Vallen van hoogten</c:v>
                </c:pt>
                <c:pt idx="7">
                  <c:v>Elektriciteit</c:v>
                </c:pt>
                <c:pt idx="8">
                  <c:v>Draagbaar handgereedschap</c:v>
                </c:pt>
                <c:pt idx="9">
                  <c:v>Brand en explosie</c:v>
                </c:pt>
                <c:pt idx="10">
                  <c:v>Chemicaliën en dampen/gassen</c:v>
                </c:pt>
              </c:strCache>
            </c:strRef>
          </c:cat>
          <c:val>
            <c:numRef>
              <c:f>VNP!$B$2:$B$12</c:f>
              <c:numCache>
                <c:formatCode>General</c:formatCode>
                <c:ptCount val="11"/>
                <c:pt idx="0">
                  <c:v>12</c:v>
                </c:pt>
                <c:pt idx="1">
                  <c:v>8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587-4CB6-9E87-9D6A2D69B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448011324868175"/>
          <c:y val="0.10645585319579876"/>
          <c:w val="0.29969981967815534"/>
          <c:h val="0.81338814205829002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1C607-FAFD-422A-B959-B9180136D960}" type="datetimeFigureOut">
              <a:rPr lang="nl-NL" smtClean="0"/>
              <a:t>12-1-2026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B25C8-F4A8-49F8-AFB8-35AC4BBCC2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473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B25C8-F4A8-49F8-AFB8-35AC4BBCC2D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390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B25C8-F4A8-49F8-AFB8-35AC4BBCC2D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7957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6029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noProof="0" dirty="0"/>
              <a:t>Handletsel loopt vaak goed af als je tijd hebt om te reageren. Meld deze (bijna) ongevallen, zodat we deze in de toekomst kunnen voorkomen.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21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E306E-A1DD-7240-BA99-EC2D057FC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8B98D1-A495-FC4E-86F8-938A575497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19BEC2-8808-2749-BDEA-585D4A75B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AD5BC0-6B4A-8F47-8D66-D3D865D6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5CAE-40CC-6F4D-B64D-2E037F2AE3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97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38BA8D-BCD4-D24A-84BF-1FCAE801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C05E8B-4865-344F-85CF-0B5B83C94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70643B-A9E2-2343-83E8-7EF19154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E561B7-33D9-7B42-B636-939EC7DCF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5CAE-40CC-6F4D-B64D-2E037F2AE3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57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3C07BB-CA41-A244-A7F1-50F0FDED9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4174D5F-0D16-0E49-8EAA-ED403AF4C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5EE830-5298-B740-8965-2019DAC16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384FCF-8FFB-344D-8BC1-F70A707F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97CF7EF-4D90-F34F-B374-EF0B1AA6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5CAE-40CC-6F4D-B64D-2E037F2AE3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66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5AEEA7-7D6D-624B-9FF4-2C04F5F83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40919E3-F8C7-7A4B-8F6D-DDC69953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BE2A11B-F78A-4646-A17E-4F1DA9AD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5CAE-40CC-6F4D-B64D-2E037F2AE3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63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27C7227-B3D7-7847-841A-F65BF2FF5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8486736-804B-2743-8F73-A87636BE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15CAE-40CC-6F4D-B64D-2E037F2AE3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678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61952" y="1308576"/>
            <a:ext cx="10520448" cy="4817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00755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2F6BB78-6415-D247-8E07-523780F90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ADD2AAA-6E21-C845-B1CC-16B61F003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E0E81F-F758-7D44-806B-F450876B1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/>
              <a:t>Handletselcampagne Verbond PK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6679DDD-DB45-624E-8D96-B1E9FE3FD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15CAE-40CC-6F4D-B64D-2E037F2AE340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10" name="Afbeelding 9" descr="Afbeelding met tekst, teken, illustratie&#10;&#10;Automatisch gegenereerde beschrijving">
            <a:extLst>
              <a:ext uri="{FF2B5EF4-FFF2-40B4-BE49-F238E27FC236}">
                <a16:creationId xmlns:a16="http://schemas.microsoft.com/office/drawing/2014/main" id="{538C8EF8-9825-6C48-B37B-AE652574E1D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53171" y="6243655"/>
            <a:ext cx="1455961" cy="47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7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B0F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3A45A-EF0D-164C-8AB5-BBC3C75AE0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00B0F0"/>
                </a:solidFill>
                <a:latin typeface="+mn-lt"/>
              </a:rPr>
              <a:t>Toolbox </a:t>
            </a:r>
            <a:br>
              <a:rPr lang="nl-NL" b="1" dirty="0">
                <a:solidFill>
                  <a:srgbClr val="00B0F0"/>
                </a:solidFill>
                <a:latin typeface="+mn-lt"/>
              </a:rPr>
            </a:br>
            <a:r>
              <a:rPr lang="nl-NL" b="1" dirty="0">
                <a:solidFill>
                  <a:srgbClr val="00B0F0"/>
                </a:solidFill>
                <a:latin typeface="+mn-lt"/>
              </a:rPr>
              <a:t>‘Ik sta sterk’</a:t>
            </a:r>
          </a:p>
        </p:txBody>
      </p:sp>
    </p:spTree>
    <p:extLst>
      <p:ext uri="{BB962C8B-B14F-4D97-AF65-F5344CB8AC3E}">
        <p14:creationId xmlns:p14="http://schemas.microsoft.com/office/powerpoint/2010/main" val="3136430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17995F-0C68-4035-BAA3-E8DDBA4D9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1894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nl-NL" dirty="0"/>
              <a:t>Maak een melding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2AEEB37-4F7D-492B-8FC5-FBC01526A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Meld bijna-ongevallen en gevaarlijke situaties bij je leidinggevende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Wat gebeurt er met je melding?</a:t>
            </a:r>
          </a:p>
          <a:p>
            <a:pPr marL="617220" lvl="1" indent="-342900"/>
            <a:r>
              <a:rPr lang="nl-NL" dirty="0"/>
              <a:t>Bij verzuim of kans op ernstig letsel: onderzoek van de melding en mogelijke verbeteringen voor maatregelen</a:t>
            </a:r>
          </a:p>
          <a:p>
            <a:pPr marL="617220" lvl="1" indent="-342900"/>
            <a:r>
              <a:rPr lang="nl-NL" dirty="0"/>
              <a:t>Laag risico meldingen: inzicht in effect van maatregelen helpt om op tijd in te grijpen</a:t>
            </a:r>
          </a:p>
          <a:p>
            <a:pPr marL="617220" lvl="1" indent="-342900"/>
            <a:r>
              <a:rPr lang="nl-NL" dirty="0"/>
              <a:t>Ideeën ter verbetering: periodiek bespreken in veiligheidsoverleg en opvolgen</a:t>
            </a:r>
          </a:p>
          <a:p>
            <a:pPr marL="617220" lvl="1" indent="-342900"/>
            <a:endParaRPr lang="nl-NL" dirty="0"/>
          </a:p>
          <a:p>
            <a:pPr marL="617220" lvl="1" indent="-342900"/>
            <a:endParaRPr lang="nl-NL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DEB15A-4075-4989-A093-DDAEBF7E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258712A-3E3E-4B2A-BA4F-1057D5BFBDEB}" type="slidenum">
              <a:rPr lang="en-GB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16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D10E0-4638-4487-A385-57D487BD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Ongevallen binnen de branche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6415F5-CF90-4618-B0AA-F3AA670C9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971"/>
            <a:ext cx="10515600" cy="5043904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Grafiek 3">
            <a:extLst>
              <a:ext uri="{FF2B5EF4-FFF2-40B4-BE49-F238E27FC236}">
                <a16:creationId xmlns:a16="http://schemas.microsoft.com/office/drawing/2014/main" id="{AB6FAB0C-82C9-CF82-65C7-7F6EF90FE5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7602788"/>
              </p:ext>
            </p:extLst>
          </p:nvPr>
        </p:nvGraphicFramePr>
        <p:xfrm>
          <a:off x="3687097" y="1825624"/>
          <a:ext cx="7295535" cy="3974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113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81A4C-D68C-4821-BCDE-51A06A344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Vallen, struikelen, uitglijden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C1DA06-627F-4F80-B0B2-50E003480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Vallen</a:t>
            </a:r>
          </a:p>
          <a:p>
            <a:pPr lvl="1"/>
            <a:r>
              <a:rPr lang="nl-NL" dirty="0"/>
              <a:t>Van een trap</a:t>
            </a:r>
          </a:p>
          <a:p>
            <a:pPr lvl="1"/>
            <a:r>
              <a:rPr lang="nl-NL" dirty="0"/>
              <a:t>Van een bordes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Struikelen</a:t>
            </a:r>
          </a:p>
          <a:p>
            <a:pPr lvl="1"/>
            <a:r>
              <a:rPr lang="nl-NL" dirty="0"/>
              <a:t>Over losse spullen</a:t>
            </a:r>
          </a:p>
          <a:p>
            <a:pPr lvl="1"/>
            <a:r>
              <a:rPr lang="nl-NL" dirty="0"/>
              <a:t>Over ongelijke vloerdelen</a:t>
            </a:r>
          </a:p>
          <a:p>
            <a:pPr lvl="1"/>
            <a:r>
              <a:rPr lang="nl-NL" dirty="0"/>
              <a:t>Door hoogteverschillen</a:t>
            </a:r>
          </a:p>
          <a:p>
            <a:pPr lvl="1"/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Uitglijden</a:t>
            </a:r>
          </a:p>
          <a:p>
            <a:pPr lvl="1"/>
            <a:r>
              <a:rPr lang="nl-NL" dirty="0"/>
              <a:t>Door een gladde vloer</a:t>
            </a:r>
          </a:p>
          <a:p>
            <a:pPr lvl="1"/>
            <a:r>
              <a:rPr lang="nl-NL" dirty="0"/>
              <a:t>Door los materiaal zoals papier of folie</a:t>
            </a:r>
          </a:p>
          <a:p>
            <a:pPr lvl="1"/>
            <a:r>
              <a:rPr lang="nl-NL" dirty="0"/>
              <a:t>Door een natte vloer</a:t>
            </a:r>
          </a:p>
          <a:p>
            <a:endParaRPr lang="nl-NL" dirty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623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59CEC8-6658-4133-B031-6CC19357D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Top 5 risico’s binnen dit bedrijf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E08232-8FF9-4C82-AC3E-E3531CD15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[Foto’s en omschrijving van de meest risicovolle risico’s op het gebied van vallen, struikelen en uitglijden]</a:t>
            </a:r>
          </a:p>
        </p:txBody>
      </p:sp>
    </p:spTree>
    <p:extLst>
      <p:ext uri="{BB962C8B-B14F-4D97-AF65-F5344CB8AC3E}">
        <p14:creationId xmlns:p14="http://schemas.microsoft.com/office/powerpoint/2010/main" val="143722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24FEA5-7BB4-4610-BD37-ED650F6B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Bronmaatregelen en technische maatregelen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155387-8D4C-4054-B6BF-0FBE5EC8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[Laat zien welke maatregelen al zijn genomen of genomen gaan worden om risico’s weg te nemen, de bronmaatregelen] </a:t>
            </a:r>
          </a:p>
          <a:p>
            <a:pPr marL="0" indent="0">
              <a:buNone/>
            </a:pPr>
            <a:endParaRPr lang="nl-N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[Laat zien welke technische maatregelen al zijn genomen of genomen gaan worden om de risico’s te verkleinen, zoals een nieuwe reling of stroevere vloeren.]</a:t>
            </a:r>
          </a:p>
        </p:txBody>
      </p:sp>
    </p:spTree>
    <p:extLst>
      <p:ext uri="{BB962C8B-B14F-4D97-AF65-F5344CB8AC3E}">
        <p14:creationId xmlns:p14="http://schemas.microsoft.com/office/powerpoint/2010/main" val="209778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C61BF-6A93-C03D-F273-2E69DA52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Organisatorische maatregelen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7FAA3B6-1977-9BC7-43F6-E25D790B1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sz="4400" dirty="0"/>
              <a:t>Wat kun jij doen om de kans op vallen, struikelen en uitglijden te verminderen?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3535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D47DE9-91F5-DC89-DB43-A51B296BA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Gebruik de trapleuning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3C9A20-EA3E-6EFC-4D4E-1D03EB9E4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[Laat zien welke afspraken binnen jullie bedrijf hierover gemaakt worden om risico’s weg te nemen]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3151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BB474-6C53-0B78-2C3C-583AEC703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Zorg dat spullen niet in de weg liggen en alles een vaste plek heeft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9A88A3-BD97-8025-1DB1-35035463F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[Laat zien welke maatregelen al zijn genomen of genomen gaan worden om risico’s weg te nemen]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7522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1AADA-641E-9E30-C771-5F471892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Ruim los materiaal op de vloer zo snel mogelijk op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90D818-9D55-AE31-2294-0CA0DAED9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</a:rPr>
              <a:t>[Laat zien welke maatregelen al zijn genomen of genomen gaan worden om risico’s weg </a:t>
            </a:r>
            <a:r>
              <a:rPr lang="nl-NL">
                <a:solidFill>
                  <a:srgbClr val="FF0000"/>
                </a:solidFill>
              </a:rPr>
              <a:t>te nemen] </a:t>
            </a:r>
            <a:endParaRPr lang="nl-NL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32277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3948522C554646B059AED8C648C280" ma:contentTypeVersion="15" ma:contentTypeDescription="Een nieuw document maken." ma:contentTypeScope="" ma:versionID="3513dfe3aa1c13b91679d0224347d8cd">
  <xsd:schema xmlns:xsd="http://www.w3.org/2001/XMLSchema" xmlns:xs="http://www.w3.org/2001/XMLSchema" xmlns:p="http://schemas.microsoft.com/office/2006/metadata/properties" xmlns:ns2="fdb2c9b3-6bc2-4c02-951e-e6cdc3085aca" xmlns:ns3="a0220606-0427-4832-9c97-f53779f85bd3" targetNamespace="http://schemas.microsoft.com/office/2006/metadata/properties" ma:root="true" ma:fieldsID="43b19251ee5613b79df6b4540af6c86a" ns2:_="" ns3:_="">
    <xsd:import namespace="fdb2c9b3-6bc2-4c02-951e-e6cdc3085aca"/>
    <xsd:import namespace="a0220606-0427-4832-9c97-f53779f85b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b2c9b3-6bc2-4c02-951e-e6cdc3085a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f578adde-408b-456c-9f10-d3d22e2e32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220606-0427-4832-9c97-f53779f85bd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f5a7857f-5a0f-4e9a-9276-dd0ad62bbc5d}" ma:internalName="TaxCatchAll" ma:showField="CatchAllData" ma:web="a0220606-0427-4832-9c97-f53779f85b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220606-0427-4832-9c97-f53779f85bd3" xsi:nil="true"/>
    <lcf76f155ced4ddcb4097134ff3c332f xmlns="fdb2c9b3-6bc2-4c02-951e-e6cdc3085ac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8D19B9-7FFD-4ED7-B784-8F3F6366AF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b2c9b3-6bc2-4c02-951e-e6cdc3085aca"/>
    <ds:schemaRef ds:uri="a0220606-0427-4832-9c97-f53779f85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A23B9F-2C30-4579-B960-52BC787D84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F3E051-D7F5-4864-A36C-45745070CD37}">
  <ds:schemaRefs>
    <ds:schemaRef ds:uri="http://schemas.microsoft.com/office/2006/metadata/properties"/>
    <ds:schemaRef ds:uri="http://schemas.microsoft.com/office/infopath/2007/PartnerControls"/>
    <ds:schemaRef ds:uri="a0220606-0427-4832-9c97-f53779f85bd3"/>
    <ds:schemaRef ds:uri="fdb2c9b3-6bc2-4c02-951e-e6cdc3085a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319</Words>
  <Application>Microsoft Office PowerPoint</Application>
  <PresentationFormat>Breedbeeld</PresentationFormat>
  <Paragraphs>46</Paragraphs>
  <Slides>10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Kantoorthema</vt:lpstr>
      <vt:lpstr>Toolbox  ‘Ik sta sterk’</vt:lpstr>
      <vt:lpstr>Ongevallen binnen de branche</vt:lpstr>
      <vt:lpstr>Vallen, struikelen, uitglijden</vt:lpstr>
      <vt:lpstr>Top 5 risico’s binnen dit bedrijf</vt:lpstr>
      <vt:lpstr>Bronmaatregelen en technische maatregelen</vt:lpstr>
      <vt:lpstr>Organisatorische maatregelen</vt:lpstr>
      <vt:lpstr>Gebruik de trapleuning </vt:lpstr>
      <vt:lpstr>Zorg dat spullen niet in de weg liggen en alles een vaste plek heeft </vt:lpstr>
      <vt:lpstr>Ruim los materiaal op de vloer zo snel mogelijk op </vt:lpstr>
      <vt:lpstr>Maak een melding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Twan Schellekens</dc:creator>
  <cp:lastModifiedBy>Barbara Kamphuis | EHS Services</cp:lastModifiedBy>
  <cp:revision>50</cp:revision>
  <dcterms:created xsi:type="dcterms:W3CDTF">2021-11-12T11:20:52Z</dcterms:created>
  <dcterms:modified xsi:type="dcterms:W3CDTF">2026-01-12T18:25:23Z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0x010100603948522C554646B059AED8C648C280</vt:lpwstr>
  </property>
</Properties>
</file>